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72" r:id="rId3"/>
    <p:sldId id="273" r:id="rId4"/>
    <p:sldId id="275" r:id="rId5"/>
    <p:sldId id="277" r:id="rId6"/>
    <p:sldId id="287" r:id="rId7"/>
    <p:sldId id="281" r:id="rId8"/>
    <p:sldId id="280" r:id="rId9"/>
    <p:sldId id="285" r:id="rId10"/>
    <p:sldId id="282" r:id="rId1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791D7E"/>
    <a:srgbClr val="CC8E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3" autoAdjust="0"/>
    <p:restoredTop sz="94660"/>
  </p:normalViewPr>
  <p:slideViewPr>
    <p:cSldViewPr>
      <p:cViewPr varScale="1">
        <p:scale>
          <a:sx n="70" d="100"/>
          <a:sy n="70" d="100"/>
        </p:scale>
        <p:origin x="-651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F1-2A07-4E9E-AC65-2664AC0ED5A8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E64F-53A1-4130-A7E6-02FBA4435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2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3825"/>
            <a:ext cx="6477000" cy="14509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91000"/>
            <a:ext cx="64770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DC-ABD2-4A9B-B28D-AA01983EA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422D-D98F-4D0C-9487-14142F7FB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553201"/>
            <a:ext cx="2895600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9EA6-BBE9-4BB8-8415-27CBC1961D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CC8E12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8" y="1295400"/>
            <a:ext cx="868924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61F3-D0F1-43DC-AD9F-CA9E12212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20040"/>
            <a:ext cx="91440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7543800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6" y="1295400"/>
            <a:ext cx="8689244" cy="5334000"/>
          </a:xfrm>
          <a:prstGeom prst="rect">
            <a:avLst/>
          </a:prstGeom>
          <a:solidFill>
            <a:srgbClr val="FFFFFF">
              <a:alpha val="96863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8" r:id="rId7"/>
    <p:sldLayoutId id="2147483657" r:id="rId8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040"/>
            <a:ext cx="89154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20040"/>
            <a:ext cx="7467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8" y="1295400"/>
            <a:ext cx="868924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158" y="6553200"/>
            <a:ext cx="1145442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05600" y="6470904"/>
            <a:ext cx="2438400" cy="21336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  <a:solidFill>
            <a:srgbClr val="791D7E"/>
          </a:solidFill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6501D5-A1E9-4250-B5CE-B2786094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2286000"/>
            <a:ext cx="5791200" cy="2286000"/>
          </a:xfrm>
        </p:spPr>
        <p:txBody>
          <a:bodyPr/>
          <a:lstStyle/>
          <a:p>
            <a:r>
              <a:rPr lang="nl-NL" dirty="0" err="1" smtClean="0"/>
              <a:t>Hackathon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19400" y="4343400"/>
            <a:ext cx="5791200" cy="22098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6000" dirty="0" smtClean="0"/>
              <a:t>TEAM 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endParaRPr lang="nl-NL" sz="6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6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 smtClean="0">
                <a:latin typeface="+mn-lt"/>
              </a:rPr>
              <a:t>1. Product Brand</a:t>
            </a:r>
          </a:p>
          <a:p>
            <a:pPr marL="0" indent="0">
              <a:buNone/>
            </a:pPr>
            <a:endParaRPr lang="en-US" sz="6800" dirty="0" smtClean="0">
              <a:solidFill>
                <a:srgbClr val="0070C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12300" dirty="0" err="1" smtClean="0">
                <a:solidFill>
                  <a:srgbClr val="0070C0"/>
                </a:solidFill>
                <a:latin typeface="+mn-lt"/>
              </a:rPr>
              <a:t>Mobi</a:t>
            </a:r>
            <a:r>
              <a:rPr lang="en-US" sz="123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Cert</a:t>
            </a:r>
            <a:endParaRPr lang="en-US" sz="123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en-US" sz="8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sz="8000" dirty="0" smtClean="0">
                <a:latin typeface="+mn-lt"/>
              </a:rPr>
              <a:t>Certification of Mobile Online Learning Application Developers</a:t>
            </a:r>
            <a:endParaRPr lang="en-US" sz="80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The audience for this certification would be those individuals who are developing mobile applications for online learning programs</a:t>
            </a:r>
          </a:p>
          <a:p>
            <a:pPr lvl="1"/>
            <a:r>
              <a:rPr lang="en-US" sz="7200" dirty="0" smtClean="0">
                <a:latin typeface="+mn-lt"/>
              </a:rPr>
              <a:t>Three levels – Apprentice, Expert, Professional</a:t>
            </a:r>
          </a:p>
          <a:p>
            <a:pPr lvl="1"/>
            <a:r>
              <a:rPr lang="en-US" sz="7200" dirty="0" smtClean="0">
                <a:latin typeface="+mn-lt"/>
              </a:rPr>
              <a:t>Content –</a:t>
            </a:r>
          </a:p>
          <a:p>
            <a:pPr lvl="2"/>
            <a:r>
              <a:rPr lang="en-US" sz="7200" dirty="0" smtClean="0">
                <a:latin typeface="+mn-lt"/>
              </a:rPr>
              <a:t>Knowledge: online/mobile learning design, standards, device knowledge, security, enabling technologies</a:t>
            </a:r>
          </a:p>
          <a:p>
            <a:pPr lvl="2"/>
            <a:r>
              <a:rPr lang="en-US" sz="7200" dirty="0" smtClean="0">
                <a:latin typeface="+mn-lt"/>
              </a:rPr>
              <a:t>Skills:  Simulations with feedback; performance task</a:t>
            </a:r>
          </a:p>
          <a:p>
            <a:pPr lvl="2"/>
            <a:r>
              <a:rPr lang="en-US" sz="7200" dirty="0" smtClean="0">
                <a:latin typeface="+mn-lt"/>
              </a:rPr>
              <a:t>Abilities – Communication, Organization, Project Management</a:t>
            </a:r>
            <a:r>
              <a:rPr lang="en-US" sz="7200" dirty="0" smtClean="0">
                <a:latin typeface="+mn-lt"/>
              </a:rPr>
              <a:t> </a:t>
            </a:r>
          </a:p>
          <a:p>
            <a:pPr lvl="1"/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2</a:t>
            </a:r>
            <a:r>
              <a:rPr lang="en-US" sz="10000" b="1" dirty="0" smtClean="0">
                <a:latin typeface="+mn-lt"/>
              </a:rPr>
              <a:t>. Program </a:t>
            </a:r>
            <a:r>
              <a:rPr lang="en-US" sz="10000" b="1" dirty="0" smtClean="0">
                <a:latin typeface="+mn-lt"/>
              </a:rPr>
              <a:t>Description</a:t>
            </a:r>
          </a:p>
          <a:p>
            <a:pPr marL="0" indent="0">
              <a:buNone/>
            </a:pPr>
            <a:r>
              <a:rPr lang="en-US" sz="9600" b="1" dirty="0" smtClean="0">
                <a:latin typeface="+mn-lt"/>
              </a:rPr>
              <a:t> </a:t>
            </a:r>
            <a:endParaRPr lang="en-US" sz="9600" b="1" dirty="0" smtClean="0">
              <a:latin typeface="+mn-lt"/>
            </a:endParaRPr>
          </a:p>
          <a:p>
            <a:r>
              <a:rPr lang="en-US" sz="8000" dirty="0" err="1" smtClean="0">
                <a:latin typeface="+mn-lt"/>
              </a:rPr>
              <a:t>MobiCert</a:t>
            </a:r>
            <a:r>
              <a:rPr lang="en-US" sz="8000" dirty="0" smtClean="0">
                <a:latin typeface="+mn-lt"/>
              </a:rPr>
              <a:t> is designed to increase access and efficacy of online learning programs around the world</a:t>
            </a:r>
          </a:p>
          <a:p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What is the value to the general population?</a:t>
            </a:r>
          </a:p>
          <a:p>
            <a:pPr lvl="1"/>
            <a:r>
              <a:rPr lang="en-US" sz="8000" dirty="0" smtClean="0">
                <a:latin typeface="+mn-lt"/>
              </a:rPr>
              <a:t>Breakdown socio-economic and geographic barriers to allow increased accessibility to high-quality online learning programs</a:t>
            </a:r>
          </a:p>
          <a:p>
            <a:pPr lvl="1"/>
            <a:r>
              <a:rPr lang="en-US" sz="8000" dirty="0" smtClean="0">
                <a:latin typeface="+mn-lt"/>
              </a:rPr>
              <a:t>Anytime, anywhere access to high-quality online learning</a:t>
            </a:r>
          </a:p>
          <a:p>
            <a:r>
              <a:rPr lang="en-US" sz="8000" dirty="0" smtClean="0">
                <a:latin typeface="+mn-lt"/>
              </a:rPr>
              <a:t>What is the value to the candidate population?</a:t>
            </a:r>
          </a:p>
          <a:p>
            <a:pPr lvl="1"/>
            <a:r>
              <a:rPr lang="en-US" sz="8000" dirty="0" smtClean="0">
                <a:latin typeface="+mn-lt"/>
              </a:rPr>
              <a:t> 8.7 million mobile application developers worldwide and expected to reach 19.7 million by 2020 – 50% are expected to be women</a:t>
            </a:r>
          </a:p>
          <a:p>
            <a:pPr lvl="1"/>
            <a:r>
              <a:rPr lang="en-US" sz="8000" dirty="0" smtClean="0">
                <a:latin typeface="+mn-lt"/>
              </a:rPr>
              <a:t>This is an opportunity to earn a mark of distinction within their career group and to produce a  better product for students around the world</a:t>
            </a:r>
            <a:endParaRPr lang="en-US" sz="9600" dirty="0" smtClean="0">
              <a:latin typeface="+mn-lt"/>
            </a:endParaRPr>
          </a:p>
          <a:p>
            <a:pPr marL="0" indent="0">
              <a:buNone/>
            </a:pPr>
            <a:endParaRPr lang="en-US" sz="96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2000" y="6324600"/>
            <a:ext cx="2133600" cy="228600"/>
          </a:xfrm>
        </p:spPr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334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9600" b="1" dirty="0">
                <a:latin typeface="+mn-lt"/>
              </a:rPr>
              <a:t>3</a:t>
            </a:r>
            <a:r>
              <a:rPr lang="en-US" sz="9600" b="1" dirty="0" smtClean="0">
                <a:latin typeface="+mn-lt"/>
              </a:rPr>
              <a:t>. Program </a:t>
            </a:r>
            <a:r>
              <a:rPr lang="en-US" sz="9600" b="1" dirty="0" smtClean="0">
                <a:latin typeface="+mn-lt"/>
              </a:rPr>
              <a:t>Strategy</a:t>
            </a:r>
          </a:p>
          <a:p>
            <a:r>
              <a:rPr lang="en-US" sz="8000" b="1" dirty="0" smtClean="0">
                <a:latin typeface="+mn-lt"/>
              </a:rPr>
              <a:t>Develop Strategic Partnerships</a:t>
            </a:r>
          </a:p>
          <a:p>
            <a:pPr lvl="1"/>
            <a:r>
              <a:rPr lang="en-US" sz="8000" dirty="0">
                <a:latin typeface="+mn-lt"/>
              </a:rPr>
              <a:t>Bill and Melinda Gates </a:t>
            </a:r>
            <a:r>
              <a:rPr lang="en-US" sz="8000" dirty="0" smtClean="0">
                <a:latin typeface="+mn-lt"/>
              </a:rPr>
              <a:t>Foundation-Fund distribution of mobile devices in 3</a:t>
            </a:r>
            <a:r>
              <a:rPr lang="en-US" sz="8000" baseline="30000" dirty="0" smtClean="0">
                <a:latin typeface="+mn-lt"/>
              </a:rPr>
              <a:t>rd</a:t>
            </a:r>
            <a:r>
              <a:rPr lang="en-US" sz="8000" dirty="0" smtClean="0">
                <a:latin typeface="+mn-lt"/>
              </a:rPr>
              <a:t> world countries</a:t>
            </a:r>
          </a:p>
          <a:p>
            <a:pPr lvl="1"/>
            <a:r>
              <a:rPr lang="en-US" sz="8000" dirty="0" smtClean="0">
                <a:latin typeface="+mn-lt"/>
              </a:rPr>
              <a:t>UNICEF’s Education is a Human Right campaign-to support and promote the value of online learning accessibility in 3</a:t>
            </a:r>
            <a:r>
              <a:rPr lang="en-US" sz="8000" baseline="30000" dirty="0" smtClean="0">
                <a:latin typeface="+mn-lt"/>
              </a:rPr>
              <a:t>rd</a:t>
            </a:r>
            <a:r>
              <a:rPr lang="en-US" sz="8000" dirty="0" smtClean="0">
                <a:latin typeface="+mn-lt"/>
              </a:rPr>
              <a:t> world countries</a:t>
            </a:r>
          </a:p>
          <a:p>
            <a:pPr lvl="1"/>
            <a:r>
              <a:rPr lang="en-US" sz="8000" dirty="0" smtClean="0">
                <a:latin typeface="+mn-lt"/>
              </a:rPr>
              <a:t>Technology Providers (Apple, Microsoft)-Require certification for Apps running on their platform</a:t>
            </a:r>
          </a:p>
          <a:p>
            <a:pPr lvl="1"/>
            <a:r>
              <a:rPr lang="en-US" sz="8000" dirty="0" smtClean="0">
                <a:latin typeface="+mn-lt"/>
              </a:rPr>
              <a:t>Application Developers Alliance, </a:t>
            </a:r>
            <a:r>
              <a:rPr lang="en-US" sz="8000" dirty="0" smtClean="0">
                <a:latin typeface="+mn-lt"/>
              </a:rPr>
              <a:t>Online Learning Consortium to promote the value of the certification</a:t>
            </a:r>
          </a:p>
          <a:p>
            <a:r>
              <a:rPr lang="en-US" sz="8000" b="1" dirty="0" smtClean="0">
                <a:latin typeface="+mn-lt"/>
              </a:rPr>
              <a:t>Capitalize on emerging technology and technology trends</a:t>
            </a:r>
          </a:p>
          <a:p>
            <a:pPr lvl="2"/>
            <a:r>
              <a:rPr lang="en-US" sz="8000" dirty="0" smtClean="0">
                <a:latin typeface="+mn-lt"/>
              </a:rPr>
              <a:t>Internet accessibility</a:t>
            </a:r>
          </a:p>
          <a:p>
            <a:pPr lvl="2"/>
            <a:r>
              <a:rPr lang="en-US" sz="8000" dirty="0" smtClean="0">
                <a:latin typeface="+mn-lt"/>
              </a:rPr>
              <a:t>Remote proctoring</a:t>
            </a:r>
          </a:p>
          <a:p>
            <a:pPr lvl="2"/>
            <a:r>
              <a:rPr lang="en-US" sz="8000" dirty="0" smtClean="0">
                <a:latin typeface="+mn-lt"/>
              </a:rPr>
              <a:t>Mobile devices</a:t>
            </a:r>
          </a:p>
          <a:p>
            <a:r>
              <a:rPr lang="en-US" sz="8000" b="1" dirty="0" smtClean="0">
                <a:latin typeface="+mn-lt"/>
              </a:rPr>
              <a:t>Obtain ANSI Certification 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4</a:t>
            </a:r>
            <a:r>
              <a:rPr lang="en-US" sz="8400" b="1" dirty="0" smtClean="0">
                <a:latin typeface="+mn-lt"/>
              </a:rPr>
              <a:t>. Target Market</a:t>
            </a:r>
          </a:p>
          <a:p>
            <a:pPr marL="0" indent="0" algn="ctr">
              <a:buNone/>
            </a:pPr>
            <a:endParaRPr lang="en-US" sz="8400" b="1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Organizations who will recognize the </a:t>
            </a:r>
            <a:r>
              <a:rPr lang="en-US" sz="6700" dirty="0" err="1" smtClean="0">
                <a:latin typeface="+mn-lt"/>
              </a:rPr>
              <a:t>MobiCert</a:t>
            </a:r>
            <a:endParaRPr lang="en-US" sz="6700" dirty="0" smtClean="0">
              <a:latin typeface="+mn-lt"/>
            </a:endParaRPr>
          </a:p>
          <a:p>
            <a:pPr lvl="1"/>
            <a:r>
              <a:rPr lang="en-US" sz="6300" dirty="0" smtClean="0">
                <a:latin typeface="+mn-lt"/>
              </a:rPr>
              <a:t>Microsoft</a:t>
            </a:r>
          </a:p>
          <a:p>
            <a:pPr lvl="1"/>
            <a:r>
              <a:rPr lang="en-US" sz="6300" dirty="0" smtClean="0">
                <a:latin typeface="+mn-lt"/>
              </a:rPr>
              <a:t>Apple</a:t>
            </a:r>
          </a:p>
          <a:p>
            <a:pPr lvl="1"/>
            <a:r>
              <a:rPr lang="en-US" sz="6300" dirty="0" smtClean="0">
                <a:latin typeface="+mn-lt"/>
              </a:rPr>
              <a:t>Google</a:t>
            </a:r>
          </a:p>
          <a:p>
            <a:pPr lvl="1"/>
            <a:r>
              <a:rPr lang="en-US" sz="6300" dirty="0" smtClean="0">
                <a:latin typeface="+mn-lt"/>
              </a:rPr>
              <a:t>Oracle</a:t>
            </a:r>
          </a:p>
          <a:p>
            <a:pPr lvl="1"/>
            <a:r>
              <a:rPr lang="en-US" sz="6300" dirty="0" smtClean="0">
                <a:latin typeface="+mn-lt"/>
              </a:rPr>
              <a:t>IBM</a:t>
            </a:r>
          </a:p>
          <a:p>
            <a:r>
              <a:rPr lang="en-US" sz="6700" dirty="0">
                <a:latin typeface="+mn-lt"/>
              </a:rPr>
              <a:t>Organizations who will partner</a:t>
            </a:r>
          </a:p>
          <a:p>
            <a:pPr lvl="1"/>
            <a:r>
              <a:rPr lang="en-US" sz="6300" dirty="0">
                <a:latin typeface="+mn-lt"/>
              </a:rPr>
              <a:t>Distribution Partner – App stores (Apple, Microsoft, etc.)</a:t>
            </a:r>
          </a:p>
          <a:p>
            <a:pPr lvl="1"/>
            <a:r>
              <a:rPr lang="en-US" sz="6300" dirty="0">
                <a:latin typeface="+mn-lt"/>
              </a:rPr>
              <a:t>Delivery Partner – Mobile (practice what we preach)</a:t>
            </a:r>
          </a:p>
          <a:p>
            <a:pPr lvl="1"/>
            <a:r>
              <a:rPr lang="en-US" sz="6300" dirty="0">
                <a:latin typeface="+mn-lt"/>
              </a:rPr>
              <a:t>Training Partner – </a:t>
            </a:r>
            <a:r>
              <a:rPr lang="en-US" sz="6300" dirty="0" smtClean="0">
                <a:latin typeface="+mn-lt"/>
              </a:rPr>
              <a:t>Universities</a:t>
            </a: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Test </a:t>
            </a:r>
            <a:r>
              <a:rPr lang="en-US" sz="6700" dirty="0" smtClean="0">
                <a:latin typeface="+mn-lt"/>
              </a:rPr>
              <a:t>takers</a:t>
            </a:r>
          </a:p>
          <a:p>
            <a:pPr lvl="1"/>
            <a:r>
              <a:rPr lang="en-US" sz="6300" dirty="0" smtClean="0">
                <a:latin typeface="+mn-lt"/>
              </a:rPr>
              <a:t>IT Students</a:t>
            </a:r>
          </a:p>
          <a:p>
            <a:pPr lvl="1"/>
            <a:r>
              <a:rPr lang="en-US" sz="6300" dirty="0" smtClean="0">
                <a:latin typeface="+mn-lt"/>
              </a:rPr>
              <a:t>Current Mobile Application Developers </a:t>
            </a:r>
            <a:r>
              <a:rPr lang="en-US" sz="6300" dirty="0" smtClean="0">
                <a:latin typeface="+mn-lt"/>
              </a:rPr>
              <a:t>and Online Learning Developers (8.7 </a:t>
            </a:r>
            <a:r>
              <a:rPr lang="en-US" sz="6300" dirty="0" smtClean="0">
                <a:latin typeface="+mn-lt"/>
              </a:rPr>
              <a:t>million worldwide)</a:t>
            </a: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5</a:t>
            </a:r>
            <a:r>
              <a:rPr lang="en-US" sz="8400" b="1" dirty="0" smtClean="0">
                <a:latin typeface="+mn-lt"/>
              </a:rPr>
              <a:t>. Delivery Plan</a:t>
            </a:r>
          </a:p>
          <a:p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Goals of the delivery plan:</a:t>
            </a:r>
          </a:p>
          <a:p>
            <a:pPr lvl="1"/>
            <a:r>
              <a:rPr lang="en-US" sz="6300" dirty="0" smtClean="0">
                <a:latin typeface="+mn-lt"/>
              </a:rPr>
              <a:t>Anytime, anywhere access via mobile device</a:t>
            </a:r>
          </a:p>
          <a:p>
            <a:pPr lvl="1"/>
            <a:r>
              <a:rPr lang="en-US" sz="6300" dirty="0" smtClean="0">
                <a:latin typeface="+mn-lt"/>
              </a:rPr>
              <a:t>Remote proctoring for security enhancement (mid-stakes assessment)</a:t>
            </a:r>
          </a:p>
          <a:p>
            <a:pPr lvl="2"/>
            <a:r>
              <a:rPr lang="en-US" sz="5700" dirty="0" smtClean="0">
                <a:latin typeface="+mn-lt"/>
              </a:rPr>
              <a:t>Rely on existing technology partners for delivery</a:t>
            </a:r>
            <a:endParaRPr lang="en-US" sz="5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BYOD</a:t>
            </a:r>
          </a:p>
          <a:p>
            <a:pPr marL="0" indent="0">
              <a:buNone/>
            </a:pPr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3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latin typeface="+mn-lt"/>
              </a:rPr>
              <a:t>6. Marketing Plan</a:t>
            </a:r>
          </a:p>
          <a:p>
            <a:r>
              <a:rPr lang="en-US" sz="8000" dirty="0" smtClean="0">
                <a:latin typeface="+mn-lt"/>
              </a:rPr>
              <a:t>Marketing to IT mobile application </a:t>
            </a:r>
            <a:r>
              <a:rPr lang="en-US" sz="8000" i="1" dirty="0" smtClean="0">
                <a:latin typeface="+mn-lt"/>
              </a:rPr>
              <a:t>and</a:t>
            </a:r>
            <a:r>
              <a:rPr lang="en-US" sz="8000" dirty="0" smtClean="0">
                <a:latin typeface="+mn-lt"/>
              </a:rPr>
              <a:t> learning applications developers</a:t>
            </a:r>
          </a:p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pPr lvl="1"/>
            <a:r>
              <a:rPr lang="en-US" sz="8000" dirty="0" smtClean="0">
                <a:latin typeface="+mn-lt"/>
              </a:rPr>
              <a:t>Technology Providers: Apple</a:t>
            </a:r>
            <a:r>
              <a:rPr lang="en-US" sz="8000" dirty="0">
                <a:latin typeface="+mn-lt"/>
              </a:rPr>
              <a:t>, </a:t>
            </a:r>
            <a:r>
              <a:rPr lang="en-US" sz="8000" dirty="0" smtClean="0">
                <a:latin typeface="+mn-lt"/>
              </a:rPr>
              <a:t>Microsoft, </a:t>
            </a:r>
            <a:r>
              <a:rPr lang="en-US" sz="8000" dirty="0" err="1" smtClean="0">
                <a:latin typeface="+mn-lt"/>
              </a:rPr>
              <a:t>GooglePlay</a:t>
            </a:r>
            <a:r>
              <a:rPr lang="en-US" sz="8000" dirty="0" smtClean="0">
                <a:latin typeface="+mn-lt"/>
              </a:rPr>
              <a:t> for Education</a:t>
            </a:r>
          </a:p>
          <a:p>
            <a:pPr lvl="2" algn="just"/>
            <a:r>
              <a:rPr lang="en-US" sz="8000" dirty="0">
                <a:latin typeface="+mn-lt"/>
              </a:rPr>
              <a:t>Learning Apps are the second highest type of applications in the Apple </a:t>
            </a:r>
            <a:r>
              <a:rPr lang="en-US" sz="8000" dirty="0" smtClean="0">
                <a:latin typeface="+mn-lt"/>
              </a:rPr>
              <a:t>store</a:t>
            </a:r>
          </a:p>
          <a:p>
            <a:pPr lvl="2" algn="just"/>
            <a:r>
              <a:rPr lang="en-US" sz="8000" dirty="0" err="1" smtClean="0">
                <a:latin typeface="+mn-lt"/>
              </a:rPr>
              <a:t>GooglePlay</a:t>
            </a:r>
            <a:r>
              <a:rPr lang="en-US" sz="8000" dirty="0" smtClean="0">
                <a:latin typeface="+mn-lt"/>
              </a:rPr>
              <a:t> for Education has 30 million subscribers (students and teachers)</a:t>
            </a:r>
          </a:p>
          <a:p>
            <a:pPr lvl="1"/>
            <a:r>
              <a:rPr lang="en-US" sz="8000" dirty="0" smtClean="0">
                <a:latin typeface="+mn-lt"/>
              </a:rPr>
              <a:t>Industry Associations: Application </a:t>
            </a:r>
            <a:r>
              <a:rPr lang="en-US" sz="8000" dirty="0">
                <a:latin typeface="+mn-lt"/>
              </a:rPr>
              <a:t>Developers Alliance, Online Learning Consortium to promote the value of the </a:t>
            </a:r>
            <a:r>
              <a:rPr lang="en-US" sz="8000" dirty="0" smtClean="0">
                <a:latin typeface="+mn-lt"/>
              </a:rPr>
              <a:t>certification</a:t>
            </a:r>
          </a:p>
          <a:p>
            <a:pPr lvl="1"/>
            <a:r>
              <a:rPr lang="en-US" sz="8000" dirty="0" smtClean="0">
                <a:latin typeface="+mn-lt"/>
              </a:rPr>
              <a:t>Industry websites: Fiercedeveloper.com</a:t>
            </a:r>
          </a:p>
          <a:p>
            <a:pPr lvl="1"/>
            <a:r>
              <a:rPr lang="en-US" sz="8000" dirty="0" smtClean="0">
                <a:latin typeface="+mn-lt"/>
              </a:rPr>
              <a:t>Other mobile app and learning app industry websites and associations</a:t>
            </a:r>
          </a:p>
          <a:p>
            <a:pPr lvl="1"/>
            <a:r>
              <a:rPr lang="en-US" sz="8000" dirty="0" smtClean="0">
                <a:latin typeface="+mn-lt"/>
              </a:rPr>
              <a:t>Social media outlets (e.g. Facebook, Twitter, Instagram, YouTube)</a:t>
            </a:r>
          </a:p>
          <a:p>
            <a:pPr marL="457200" lvl="1" indent="0">
              <a:buNone/>
            </a:pPr>
            <a:endParaRPr lang="en-US" sz="8000" dirty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Value Message to Candidate Population</a:t>
            </a:r>
          </a:p>
          <a:p>
            <a:pPr lvl="1"/>
            <a:r>
              <a:rPr lang="en-US" sz="7600" dirty="0" smtClean="0">
                <a:latin typeface="+mn-lt"/>
              </a:rPr>
              <a:t>Set yourself apart in a saturated market</a:t>
            </a:r>
            <a:endParaRPr lang="en-US" sz="7600" dirty="0" smtClean="0">
              <a:latin typeface="+mn-lt"/>
            </a:endParaRPr>
          </a:p>
          <a:p>
            <a:pPr lvl="1"/>
            <a:endParaRPr lang="en-US" sz="108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400" b="1" dirty="0">
                <a:latin typeface="+mn-lt"/>
              </a:rPr>
              <a:t>7</a:t>
            </a:r>
            <a:r>
              <a:rPr lang="en-US" sz="8400" b="1" dirty="0" smtClean="0">
                <a:latin typeface="+mn-lt"/>
              </a:rPr>
              <a:t>. Sales Plan</a:t>
            </a:r>
          </a:p>
          <a:p>
            <a:r>
              <a:rPr lang="en-US" sz="7200" dirty="0" smtClean="0">
                <a:latin typeface="+mn-lt"/>
              </a:rPr>
              <a:t>Short-Term Goals</a:t>
            </a:r>
          </a:p>
          <a:p>
            <a:pPr lvl="1"/>
            <a:r>
              <a:rPr lang="en-US" sz="7200" dirty="0" smtClean="0">
                <a:latin typeface="+mn-lt"/>
              </a:rPr>
              <a:t>Partner Commitments</a:t>
            </a:r>
          </a:p>
          <a:p>
            <a:pPr lvl="1"/>
            <a:r>
              <a:rPr lang="en-US" sz="7200" dirty="0" smtClean="0">
                <a:latin typeface="+mn-lt"/>
              </a:rPr>
              <a:t>Identify Subject-Matter Experts</a:t>
            </a:r>
          </a:p>
          <a:p>
            <a:pPr lvl="1"/>
            <a:r>
              <a:rPr lang="en-US" sz="7200" dirty="0" smtClean="0">
                <a:latin typeface="+mn-lt"/>
              </a:rPr>
              <a:t>Exam Creation</a:t>
            </a:r>
          </a:p>
          <a:p>
            <a:pPr lvl="1"/>
            <a:r>
              <a:rPr lang="en-US" sz="7200" dirty="0" smtClean="0">
                <a:latin typeface="+mn-lt"/>
              </a:rPr>
              <a:t>Certification Program Marketing</a:t>
            </a:r>
            <a:endParaRPr lang="en-US" sz="7200" dirty="0">
              <a:latin typeface="+mn-lt"/>
            </a:endParaRPr>
          </a:p>
          <a:p>
            <a:r>
              <a:rPr lang="en-US" sz="7200" dirty="0" smtClean="0">
                <a:latin typeface="+mn-lt"/>
              </a:rPr>
              <a:t>Time to Market: 12 Months</a:t>
            </a:r>
          </a:p>
          <a:p>
            <a:r>
              <a:rPr lang="en-US" sz="7200" dirty="0" smtClean="0">
                <a:latin typeface="+mn-lt"/>
              </a:rPr>
              <a:t>First Year Volume Goals</a:t>
            </a:r>
          </a:p>
          <a:p>
            <a:pPr lvl="1"/>
            <a:r>
              <a:rPr lang="en-US" sz="7200" dirty="0" smtClean="0">
                <a:latin typeface="+mn-lt"/>
              </a:rPr>
              <a:t>8.7 million mobile developers today</a:t>
            </a:r>
          </a:p>
          <a:p>
            <a:pPr lvl="1"/>
            <a:r>
              <a:rPr lang="en-US" sz="7200" dirty="0" smtClean="0">
                <a:latin typeface="+mn-lt"/>
              </a:rPr>
              <a:t>Target Year 1 is 0.5% of market share</a:t>
            </a:r>
          </a:p>
          <a:p>
            <a:pPr lvl="1"/>
            <a:r>
              <a:rPr lang="en-US" sz="7200" dirty="0" smtClean="0">
                <a:latin typeface="+mn-lt"/>
              </a:rPr>
              <a:t>Target Year 2 is 1.5% of  market share</a:t>
            </a:r>
          </a:p>
          <a:p>
            <a:pPr lvl="1"/>
            <a:r>
              <a:rPr lang="en-US" sz="7200" dirty="0" smtClean="0">
                <a:latin typeface="+mn-lt"/>
              </a:rPr>
              <a:t>Assuming $350 per assessment = $50 million in revenue in Year 1</a:t>
            </a:r>
          </a:p>
          <a:p>
            <a:pPr lvl="2"/>
            <a:r>
              <a:rPr lang="en-US" sz="7200" dirty="0" smtClean="0">
                <a:latin typeface="+mn-lt"/>
              </a:rPr>
              <a:t>2% of revenue from Year 1 would be divided between Bill and Melinda Gates Foundation and UNICEF</a:t>
            </a:r>
            <a:r>
              <a:rPr lang="en-US" sz="7200" dirty="0" smtClean="0">
                <a:latin typeface="+mn-lt"/>
              </a:rPr>
              <a:t>’s Education for All Program</a:t>
            </a:r>
            <a:endParaRPr lang="en-US" sz="72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80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8</a:t>
            </a:r>
            <a:r>
              <a:rPr lang="en-US" sz="10000" b="1" dirty="0" smtClean="0">
                <a:latin typeface="+mn-lt"/>
              </a:rPr>
              <a:t>. “Wild Card”</a:t>
            </a:r>
            <a:endParaRPr lang="en-US" sz="11200" b="1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And here’s a live commercial for </a:t>
            </a:r>
            <a:r>
              <a:rPr lang="en-US" sz="8000" dirty="0" err="1" smtClean="0">
                <a:latin typeface="+mn-lt"/>
              </a:rPr>
              <a:t>MobiCert</a:t>
            </a:r>
            <a:r>
              <a:rPr lang="en-US" sz="8000" dirty="0" smtClean="0">
                <a:latin typeface="+mn-lt"/>
              </a:rPr>
              <a:t> ……</a:t>
            </a:r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209</Words>
  <Application>Microsoft Office PowerPoint</Application>
  <PresentationFormat>On-screen Show (4:3)</PresentationFormat>
  <Paragraphs>126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1_Custom Design</vt:lpstr>
      <vt:lpstr>Hackathon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Nikki Eatchel</cp:lastModifiedBy>
  <cp:revision>54</cp:revision>
  <dcterms:created xsi:type="dcterms:W3CDTF">2014-11-14T13:58:02Z</dcterms:created>
  <dcterms:modified xsi:type="dcterms:W3CDTF">2015-03-03T19:26:31Z</dcterms:modified>
</cp:coreProperties>
</file>