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72" r:id="rId3"/>
    <p:sldId id="284" r:id="rId4"/>
    <p:sldId id="273" r:id="rId5"/>
    <p:sldId id="275" r:id="rId6"/>
    <p:sldId id="276" r:id="rId7"/>
    <p:sldId id="277" r:id="rId8"/>
    <p:sldId id="286" r:id="rId9"/>
    <p:sldId id="281" r:id="rId10"/>
    <p:sldId id="279" r:id="rId11"/>
    <p:sldId id="280" r:id="rId12"/>
    <p:sldId id="285" r:id="rId13"/>
    <p:sldId id="283" r:id="rId14"/>
    <p:sldId id="282" r:id="rId1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791D7E"/>
    <a:srgbClr val="CC8E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>
      <p:cViewPr>
        <p:scale>
          <a:sx n="143" d="100"/>
          <a:sy n="143" d="100"/>
        </p:scale>
        <p:origin x="-648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F1-2A07-4E9E-AC65-2664AC0ED5A8}" type="datetimeFigureOut">
              <a:rPr lang="en-GB" smtClean="0"/>
              <a:t>3/3/15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E64F-53A1-4130-A7E6-02FBA4435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2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3825"/>
            <a:ext cx="6477000" cy="14509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91000"/>
            <a:ext cx="64770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DC-ABD2-4A9B-B28D-AA01983EA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422D-D98F-4D0C-9487-14142F7FB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553201"/>
            <a:ext cx="2895600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9EA6-BBE9-4BB8-8415-27CBC1961D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CC8E12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8" y="1295400"/>
            <a:ext cx="868924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61F3-D0F1-43DC-AD9F-CA9E12212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20040"/>
            <a:ext cx="91440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7543800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6" y="1295400"/>
            <a:ext cx="8689244" cy="5334000"/>
          </a:xfrm>
          <a:prstGeom prst="rect">
            <a:avLst/>
          </a:prstGeom>
          <a:solidFill>
            <a:srgbClr val="FFFFFF">
              <a:alpha val="96863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8" r:id="rId7"/>
    <p:sldLayoutId id="2147483657" r:id="rId8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040"/>
            <a:ext cx="89154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20040"/>
            <a:ext cx="7467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8" y="1295400"/>
            <a:ext cx="868924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158" y="6553200"/>
            <a:ext cx="1145442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05600" y="6470904"/>
            <a:ext cx="2438400" cy="21336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  <a:solidFill>
            <a:srgbClr val="791D7E"/>
          </a:solidFill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6501D5-A1E9-4250-B5CE-B2786094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2286000"/>
            <a:ext cx="5791200" cy="2286000"/>
          </a:xfrm>
        </p:spPr>
        <p:txBody>
          <a:bodyPr/>
          <a:lstStyle/>
          <a:p>
            <a:r>
              <a:rPr lang="nl-NL" dirty="0" err="1" smtClean="0"/>
              <a:t>Hackathon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19400" y="4343400"/>
            <a:ext cx="5791200" cy="22098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6000" dirty="0" smtClean="0"/>
              <a:t>TEAM </a:t>
            </a:r>
            <a:r>
              <a:rPr lang="nl-NL" sz="6000" b="1" dirty="0" smtClean="0">
                <a:solidFill>
                  <a:srgbClr val="CCFFCC"/>
                </a:solidFill>
              </a:rPr>
              <a:t>GREEN</a:t>
            </a:r>
            <a:endParaRPr lang="nl-NL" sz="6000" b="1" dirty="0">
              <a:solidFill>
                <a:srgbClr val="CCFF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6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400" b="1" dirty="0" smtClean="0">
                <a:latin typeface="+mn-lt"/>
              </a:rPr>
              <a:t>6. Marketing Plan</a:t>
            </a:r>
          </a:p>
          <a:p>
            <a:endParaRPr lang="en-US" sz="5600" dirty="0" smtClean="0">
              <a:latin typeface="+mn-lt"/>
            </a:endParaRPr>
          </a:p>
          <a:p>
            <a:r>
              <a:rPr lang="en-US" sz="6400" dirty="0" smtClean="0">
                <a:latin typeface="+mn-lt"/>
              </a:rPr>
              <a:t>Market Size - 1,267,700 institutional instructors</a:t>
            </a:r>
          </a:p>
          <a:p>
            <a:r>
              <a:rPr lang="en-US" sz="6400" dirty="0" smtClean="0">
                <a:latin typeface="+mn-lt"/>
              </a:rPr>
              <a:t>Association endorsements – </a:t>
            </a:r>
          </a:p>
          <a:p>
            <a:pPr lvl="1"/>
            <a:r>
              <a:rPr lang="en-US" sz="6400" dirty="0" smtClean="0">
                <a:latin typeface="+mn-lt"/>
              </a:rPr>
              <a:t>CAEP (Council for the Accreditation of Educator Preparation), </a:t>
            </a:r>
          </a:p>
          <a:p>
            <a:pPr lvl="1"/>
            <a:r>
              <a:rPr lang="en-US" sz="6400" dirty="0" smtClean="0">
                <a:latin typeface="+mn-lt"/>
              </a:rPr>
              <a:t>Instructional Designers Association, </a:t>
            </a:r>
          </a:p>
          <a:p>
            <a:pPr lvl="1"/>
            <a:r>
              <a:rPr lang="en-US" sz="6400" dirty="0" smtClean="0">
                <a:latin typeface="+mn-lt"/>
              </a:rPr>
              <a:t>Association for Talent Development</a:t>
            </a:r>
          </a:p>
          <a:p>
            <a:pPr lvl="1"/>
            <a:r>
              <a:rPr lang="en-US" sz="6400" dirty="0" smtClean="0">
                <a:latin typeface="+mn-lt"/>
              </a:rPr>
              <a:t>LA Entertainment Coalition</a:t>
            </a:r>
          </a:p>
          <a:p>
            <a:pPr lvl="1"/>
            <a:r>
              <a:rPr lang="en-US" sz="6400" dirty="0" smtClean="0">
                <a:latin typeface="+mn-lt"/>
              </a:rPr>
              <a:t>Commonwealth Education Trust</a:t>
            </a:r>
            <a:endParaRPr lang="en-US" sz="6400" dirty="0">
              <a:latin typeface="+mn-lt"/>
            </a:endParaRPr>
          </a:p>
          <a:p>
            <a:r>
              <a:rPr lang="en-US" sz="6400" dirty="0" smtClean="0">
                <a:latin typeface="+mn-lt"/>
              </a:rPr>
              <a:t>Public Relations – Article in the Journal of Online Learning and Teaching</a:t>
            </a:r>
            <a:endParaRPr lang="en-US" sz="6400" dirty="0">
              <a:latin typeface="+mn-lt"/>
            </a:endParaRPr>
          </a:p>
          <a:p>
            <a:r>
              <a:rPr lang="en-US" sz="6400" dirty="0" smtClean="0">
                <a:latin typeface="+mn-lt"/>
              </a:rPr>
              <a:t>Adoption – early adopters – subscriber list of Journal, University of California</a:t>
            </a:r>
            <a:endParaRPr lang="en-US" sz="6400" dirty="0">
              <a:latin typeface="+mn-lt"/>
            </a:endParaRPr>
          </a:p>
          <a:p>
            <a:r>
              <a:rPr lang="en-US" sz="6400" dirty="0" smtClean="0">
                <a:latin typeface="+mn-lt"/>
              </a:rPr>
              <a:t>Viability – outcomes – financial results</a:t>
            </a:r>
            <a:endParaRPr lang="en-US" sz="6400" dirty="0">
              <a:latin typeface="+mn-lt"/>
            </a:endParaRPr>
          </a:p>
          <a:p>
            <a:r>
              <a:rPr lang="en-US" sz="6400" dirty="0" smtClean="0">
                <a:latin typeface="+mn-lt"/>
              </a:rPr>
              <a:t>Advisory board, Focus Groups, Review of Research</a:t>
            </a:r>
          </a:p>
          <a:p>
            <a:endParaRPr lang="en-US" sz="5600" dirty="0" smtClean="0">
              <a:latin typeface="+mn-lt"/>
            </a:endParaRPr>
          </a:p>
          <a:p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8400" b="1" dirty="0">
                <a:latin typeface="+mn-lt"/>
              </a:rPr>
              <a:t>7</a:t>
            </a:r>
            <a:r>
              <a:rPr lang="en-US" sz="8400" b="1" dirty="0" smtClean="0">
                <a:latin typeface="+mn-lt"/>
              </a:rPr>
              <a:t>. Sales Plan</a:t>
            </a:r>
          </a:p>
          <a:p>
            <a:endParaRPr lang="en-US" sz="2900" dirty="0" smtClean="0">
              <a:latin typeface="+mn-lt"/>
            </a:endParaRPr>
          </a:p>
          <a:p>
            <a:r>
              <a:rPr lang="en-US" sz="2900" dirty="0" smtClean="0">
                <a:latin typeface="+mn-lt"/>
              </a:rPr>
              <a:t>Target - 20% of market share – High Education, K through 12, Corporate Training</a:t>
            </a:r>
            <a:endParaRPr lang="en-US" sz="2900" dirty="0" smtClean="0">
              <a:latin typeface="+mn-lt"/>
            </a:endParaRPr>
          </a:p>
          <a:p>
            <a:r>
              <a:rPr lang="en-US" sz="2900" dirty="0" smtClean="0">
                <a:latin typeface="+mn-lt"/>
              </a:rPr>
              <a:t>Price point – projected volume, delivery agent, development, marketing, overhead</a:t>
            </a:r>
          </a:p>
          <a:p>
            <a:pPr lvl="1"/>
            <a:r>
              <a:rPr lang="en-US" sz="2500" dirty="0" smtClean="0">
                <a:latin typeface="+mn-lt"/>
              </a:rPr>
              <a:t>Level 1 – $50</a:t>
            </a:r>
          </a:p>
          <a:p>
            <a:pPr lvl="1"/>
            <a:r>
              <a:rPr lang="en-US" sz="2500" dirty="0" smtClean="0">
                <a:latin typeface="+mn-lt"/>
              </a:rPr>
              <a:t>Level 2 – $150</a:t>
            </a:r>
          </a:p>
          <a:p>
            <a:pPr lvl="1"/>
            <a:r>
              <a:rPr lang="en-US" sz="2500" dirty="0" smtClean="0">
                <a:latin typeface="+mn-lt"/>
              </a:rPr>
              <a:t>Level 3 – $300</a:t>
            </a:r>
            <a:endParaRPr lang="en-US" sz="2500" dirty="0" smtClean="0">
              <a:latin typeface="+mn-lt"/>
            </a:endParaRPr>
          </a:p>
          <a:p>
            <a:r>
              <a:rPr lang="en-US" sz="2900" dirty="0" smtClean="0">
                <a:latin typeface="+mn-lt"/>
              </a:rPr>
              <a:t>Divide target audience into manageable chunks</a:t>
            </a:r>
            <a:endParaRPr lang="en-US" sz="29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b="1" dirty="0" err="1" smtClean="0">
                <a:solidFill>
                  <a:srgbClr val="781D7D"/>
                </a:solidFill>
              </a:rPr>
              <a:t>Final</a:t>
            </a:r>
            <a:r>
              <a:rPr lang="nl-NL" sz="4800" b="1" dirty="0" smtClean="0">
                <a:solidFill>
                  <a:srgbClr val="781D7D"/>
                </a:solidFill>
              </a:rPr>
              <a:t> </a:t>
            </a:r>
            <a:r>
              <a:rPr lang="nl-NL" sz="4800" b="1" dirty="0" err="1" smtClean="0">
                <a:solidFill>
                  <a:srgbClr val="781D7D"/>
                </a:solidFill>
              </a:rPr>
              <a:t>considerations</a:t>
            </a:r>
            <a:endParaRPr lang="nl-NL" sz="3600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8</a:t>
            </a:r>
            <a:r>
              <a:rPr lang="en-US" sz="10000" b="1" dirty="0" smtClean="0">
                <a:latin typeface="+mn-lt"/>
              </a:rPr>
              <a:t>. “Wild Card”</a:t>
            </a:r>
            <a:endParaRPr lang="en-US" sz="11200" b="1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Community Building :POET Central</a:t>
            </a:r>
            <a:endParaRPr lang="en-US" sz="8000" dirty="0" smtClean="0">
              <a:latin typeface="+mn-lt"/>
            </a:endParaRPr>
          </a:p>
          <a:p>
            <a:pPr lvl="1"/>
            <a:r>
              <a:rPr lang="en-US" sz="7600" dirty="0" smtClean="0">
                <a:latin typeface="+mn-lt"/>
              </a:rPr>
              <a:t>Obligatory comparative judgment by peers</a:t>
            </a:r>
          </a:p>
          <a:p>
            <a:pPr lvl="1"/>
            <a:r>
              <a:rPr lang="en-US" sz="7600" dirty="0" smtClean="0">
                <a:latin typeface="+mn-lt"/>
              </a:rPr>
              <a:t>User group/best practices</a:t>
            </a:r>
          </a:p>
          <a:p>
            <a:pPr lvl="2"/>
            <a:r>
              <a:rPr lang="en-US" sz="6600" dirty="0" smtClean="0">
                <a:latin typeface="+mn-lt"/>
              </a:rPr>
              <a:t>SMEs contribute to additional digital badges and student curriculum</a:t>
            </a:r>
            <a:endParaRPr lang="en-US" sz="6600" dirty="0" smtClean="0">
              <a:latin typeface="+mn-lt"/>
            </a:endParaRPr>
          </a:p>
          <a:p>
            <a:pPr lvl="1"/>
            <a:r>
              <a:rPr lang="en-US" sz="7600" dirty="0" smtClean="0">
                <a:latin typeface="+mn-lt"/>
              </a:rPr>
              <a:t>Annual awards ceremony</a:t>
            </a:r>
          </a:p>
          <a:p>
            <a:pPr lvl="2"/>
            <a:r>
              <a:rPr lang="en-US" sz="6600" dirty="0" smtClean="0">
                <a:latin typeface="+mn-lt"/>
              </a:rPr>
              <a:t>POET Academy</a:t>
            </a:r>
          </a:p>
          <a:p>
            <a:pPr lvl="2"/>
            <a:r>
              <a:rPr lang="en-US" sz="6600" dirty="0" smtClean="0">
                <a:latin typeface="+mn-lt"/>
              </a:rPr>
              <a:t>Celebrate Training </a:t>
            </a:r>
            <a:r>
              <a:rPr lang="en-US" sz="6600" dirty="0">
                <a:latin typeface="+mn-lt"/>
              </a:rPr>
              <a:t>E</a:t>
            </a:r>
            <a:r>
              <a:rPr lang="en-US" sz="6600" dirty="0" smtClean="0">
                <a:latin typeface="+mn-lt"/>
              </a:rPr>
              <a:t>xcellence</a:t>
            </a:r>
            <a:endParaRPr lang="en-US" sz="6600" dirty="0" smtClean="0">
              <a:latin typeface="+mn-lt"/>
            </a:endParaRPr>
          </a:p>
          <a:p>
            <a:pPr marL="0" indent="0">
              <a:buNone/>
            </a:pPr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1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 smtClean="0">
                <a:latin typeface="+mn-lt"/>
              </a:rPr>
              <a:t>1. Product Brand</a:t>
            </a:r>
          </a:p>
          <a:p>
            <a:endParaRPr lang="en-US" sz="8000" dirty="0" smtClean="0">
              <a:latin typeface="+mn-lt"/>
            </a:endParaRPr>
          </a:p>
          <a:p>
            <a:endParaRPr lang="en-US" sz="8000" dirty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endParaRPr lang="en-US" sz="8000" dirty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POET – Professional Online Educator Training</a:t>
            </a:r>
          </a:p>
          <a:p>
            <a:pPr lvl="1"/>
            <a:r>
              <a:rPr lang="en-US" sz="7600" dirty="0" smtClean="0">
                <a:latin typeface="+mn-lt"/>
              </a:rPr>
              <a:t>How to avoid being boring</a:t>
            </a:r>
            <a:endParaRPr lang="en-US" sz="76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To improve the effectiveness of the online learning experience of students &amp; employees</a:t>
            </a:r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2908300" cy="19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5486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2</a:t>
            </a:r>
            <a:r>
              <a:rPr lang="en-US" sz="10000" b="1" dirty="0" smtClean="0">
                <a:latin typeface="+mn-lt"/>
              </a:rPr>
              <a:t>. Program </a:t>
            </a:r>
            <a:r>
              <a:rPr lang="en-US" sz="10000" b="1" dirty="0">
                <a:latin typeface="+mn-lt"/>
              </a:rPr>
              <a:t>Description </a:t>
            </a:r>
            <a:endParaRPr lang="en-US" sz="10000" b="1" dirty="0" smtClean="0">
              <a:latin typeface="+mn-lt"/>
            </a:endParaRPr>
          </a:p>
          <a:p>
            <a:r>
              <a:rPr lang="en-US" sz="5600" dirty="0" smtClean="0">
                <a:latin typeface="+mn-lt"/>
              </a:rPr>
              <a:t>Why? </a:t>
            </a:r>
            <a:endParaRPr lang="en-US" sz="5600" dirty="0">
              <a:latin typeface="+mn-lt"/>
            </a:endParaRPr>
          </a:p>
          <a:p>
            <a:pPr lvl="1"/>
            <a:r>
              <a:rPr lang="en-US" sz="5600" dirty="0" smtClean="0">
                <a:latin typeface="+mn-lt"/>
              </a:rPr>
              <a:t>Lowers the cost of live instruction to the trainers</a:t>
            </a:r>
          </a:p>
          <a:p>
            <a:pPr lvl="1"/>
            <a:r>
              <a:rPr lang="en-US" sz="5600" dirty="0" smtClean="0">
                <a:latin typeface="+mn-lt"/>
              </a:rPr>
              <a:t>Getting the highest use of faculty and training staff</a:t>
            </a:r>
          </a:p>
          <a:p>
            <a:pPr lvl="1"/>
            <a:r>
              <a:rPr lang="en-US" sz="5600" dirty="0" smtClean="0">
                <a:latin typeface="+mn-lt"/>
              </a:rPr>
              <a:t>Increasingly technically savvy students</a:t>
            </a:r>
          </a:p>
          <a:p>
            <a:pPr lvl="1"/>
            <a:r>
              <a:rPr lang="en-US" sz="5600" dirty="0" smtClean="0">
                <a:latin typeface="+mn-lt"/>
              </a:rPr>
              <a:t>Increasing enrollment in online courses</a:t>
            </a:r>
          </a:p>
          <a:p>
            <a:pPr lvl="1"/>
            <a:r>
              <a:rPr lang="en-US" sz="5600" dirty="0" smtClean="0">
                <a:latin typeface="+mn-lt"/>
              </a:rPr>
              <a:t>Cross industry – corporation, educational institutions etc.</a:t>
            </a:r>
          </a:p>
          <a:p>
            <a:pPr lvl="1"/>
            <a:r>
              <a:rPr lang="en-US" sz="5600" dirty="0" smtClean="0">
                <a:latin typeface="+mn-lt"/>
              </a:rPr>
              <a:t>Allowing students to use there technology – improving access and engagement</a:t>
            </a:r>
            <a:endParaRPr lang="en-US" sz="5600" dirty="0" smtClean="0">
              <a:latin typeface="+mn-lt"/>
            </a:endParaRPr>
          </a:p>
          <a:p>
            <a:r>
              <a:rPr lang="en-US" sz="5600" dirty="0" smtClean="0">
                <a:latin typeface="+mn-lt"/>
              </a:rPr>
              <a:t>Motivation</a:t>
            </a:r>
          </a:p>
          <a:p>
            <a:pPr lvl="1"/>
            <a:r>
              <a:rPr lang="en-US" sz="5600" dirty="0" smtClean="0">
                <a:latin typeface="+mn-lt"/>
              </a:rPr>
              <a:t>More effective distribution – a wider geographical reach</a:t>
            </a:r>
          </a:p>
          <a:p>
            <a:pPr lvl="1"/>
            <a:r>
              <a:rPr lang="en-US" sz="5600" dirty="0" smtClean="0">
                <a:latin typeface="+mn-lt"/>
              </a:rPr>
              <a:t>Inconsistent quality of existing online training</a:t>
            </a:r>
          </a:p>
          <a:p>
            <a:pPr lvl="1"/>
            <a:r>
              <a:rPr lang="en-US" sz="5600" dirty="0" smtClean="0">
                <a:latin typeface="+mn-lt"/>
              </a:rPr>
              <a:t>Expands access</a:t>
            </a:r>
          </a:p>
          <a:p>
            <a:pPr lvl="1"/>
            <a:r>
              <a:rPr lang="en-US" sz="5600" dirty="0" smtClean="0">
                <a:latin typeface="+mn-lt"/>
              </a:rPr>
              <a:t>Quicker time to market</a:t>
            </a:r>
          </a:p>
          <a:p>
            <a:pPr lvl="1"/>
            <a:r>
              <a:rPr lang="en-US" sz="5600" dirty="0" smtClean="0">
                <a:latin typeface="+mn-lt"/>
              </a:rPr>
              <a:t>Leverage of existing technology</a:t>
            </a:r>
          </a:p>
          <a:p>
            <a:pPr lvl="1"/>
            <a:r>
              <a:rPr lang="en-US" sz="5600" dirty="0" smtClean="0">
                <a:latin typeface="+mn-lt"/>
              </a:rPr>
              <a:t>Meeting the social media interaction – meeting students where they are</a:t>
            </a:r>
          </a:p>
          <a:p>
            <a:pPr lvl="1"/>
            <a:endParaRPr lang="en-US" sz="76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…</a:t>
            </a:r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2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3</a:t>
            </a:r>
            <a:r>
              <a:rPr lang="en-US" sz="8400" b="1" dirty="0" smtClean="0">
                <a:latin typeface="+mn-lt"/>
              </a:rPr>
              <a:t>. Program </a:t>
            </a:r>
            <a:r>
              <a:rPr lang="en-US" sz="8400" b="1" dirty="0" smtClean="0">
                <a:latin typeface="+mn-lt"/>
              </a:rPr>
              <a:t>Strategy</a:t>
            </a:r>
          </a:p>
          <a:p>
            <a:pPr marL="0" indent="0" algn="ctr">
              <a:buNone/>
            </a:pPr>
            <a:endParaRPr lang="en-US" sz="8400" b="1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Build certification that has global appeal across multiple industries that has all the components to develop more </a:t>
            </a:r>
            <a:r>
              <a:rPr lang="en-US" sz="6700" dirty="0" smtClean="0">
                <a:latin typeface="+mn-lt"/>
              </a:rPr>
              <a:t>appealing and effective </a:t>
            </a:r>
            <a:r>
              <a:rPr lang="en-US" sz="6700" dirty="0" smtClean="0">
                <a:latin typeface="+mn-lt"/>
              </a:rPr>
              <a:t>online courses</a:t>
            </a:r>
          </a:p>
          <a:p>
            <a:endParaRPr lang="en-US" sz="6700" dirty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The ability to demonstrate the skills required </a:t>
            </a:r>
          </a:p>
          <a:p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Multi Level Certification- </a:t>
            </a:r>
            <a:r>
              <a:rPr lang="en-US" sz="6700" dirty="0" smtClean="0">
                <a:latin typeface="+mn-lt"/>
              </a:rPr>
              <a:t>Stages</a:t>
            </a:r>
          </a:p>
          <a:p>
            <a:endParaRPr lang="en-US" sz="6700" dirty="0" smtClean="0">
              <a:latin typeface="+mn-lt"/>
            </a:endParaRPr>
          </a:p>
          <a:p>
            <a:pPr lvl="1"/>
            <a:r>
              <a:rPr lang="en-US" sz="6300" dirty="0" smtClean="0">
                <a:latin typeface="+mn-lt"/>
              </a:rPr>
              <a:t>Level 1 – Theorist </a:t>
            </a:r>
            <a:r>
              <a:rPr lang="en-US" sz="6300" dirty="0" smtClean="0">
                <a:latin typeface="+mn-lt"/>
              </a:rPr>
              <a:t>– </a:t>
            </a:r>
            <a:r>
              <a:rPr lang="en-US" sz="6300" dirty="0">
                <a:latin typeface="+mn-lt"/>
              </a:rPr>
              <a:t>Curriculum production Design </a:t>
            </a:r>
            <a:r>
              <a:rPr lang="en-US" sz="6300" dirty="0" smtClean="0">
                <a:latin typeface="+mn-lt"/>
              </a:rPr>
              <a:t>concepts - </a:t>
            </a:r>
            <a:r>
              <a:rPr lang="en-US" sz="6300" dirty="0" smtClean="0">
                <a:latin typeface="+mn-lt"/>
              </a:rPr>
              <a:t>Cognitive </a:t>
            </a:r>
            <a:r>
              <a:rPr lang="en-US" sz="6300" dirty="0">
                <a:latin typeface="+mn-lt"/>
              </a:rPr>
              <a:t>W</a:t>
            </a:r>
            <a:r>
              <a:rPr lang="en-US" sz="6300" dirty="0" smtClean="0">
                <a:latin typeface="+mn-lt"/>
              </a:rPr>
              <a:t>ritten </a:t>
            </a:r>
            <a:r>
              <a:rPr lang="en-US" sz="6300" dirty="0" smtClean="0">
                <a:latin typeface="+mn-lt"/>
              </a:rPr>
              <a:t>T</a:t>
            </a:r>
            <a:r>
              <a:rPr lang="en-US" sz="6300" dirty="0" smtClean="0">
                <a:latin typeface="+mn-lt"/>
              </a:rPr>
              <a:t>est </a:t>
            </a:r>
          </a:p>
          <a:p>
            <a:pPr lvl="1"/>
            <a:r>
              <a:rPr lang="en-US" sz="6300" dirty="0">
                <a:latin typeface="+mn-lt"/>
              </a:rPr>
              <a:t>Level 2 – </a:t>
            </a:r>
            <a:r>
              <a:rPr lang="en-US" sz="6300" dirty="0" err="1">
                <a:latin typeface="+mn-lt"/>
              </a:rPr>
              <a:t>Practioner</a:t>
            </a:r>
            <a:r>
              <a:rPr lang="en-US" sz="6300" dirty="0">
                <a:latin typeface="+mn-lt"/>
              </a:rPr>
              <a:t> - Executed Program - Review</a:t>
            </a:r>
          </a:p>
          <a:p>
            <a:pPr lvl="1"/>
            <a:r>
              <a:rPr lang="en-US" sz="6300" dirty="0" smtClean="0">
                <a:latin typeface="+mn-lt"/>
              </a:rPr>
              <a:t>Level 3</a:t>
            </a:r>
            <a:r>
              <a:rPr lang="en-US" sz="6300" dirty="0" smtClean="0">
                <a:latin typeface="+mn-lt"/>
              </a:rPr>
              <a:t> – Developer-  Program Design – Specific Plan/Storyboard – Performance Based Task</a:t>
            </a: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4</a:t>
            </a:r>
            <a:r>
              <a:rPr lang="en-US" sz="8400" b="1" dirty="0" smtClean="0">
                <a:latin typeface="+mn-lt"/>
              </a:rPr>
              <a:t>. Target Market</a:t>
            </a:r>
          </a:p>
          <a:p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Education</a:t>
            </a:r>
          </a:p>
          <a:p>
            <a:pPr lvl="1"/>
            <a:r>
              <a:rPr lang="en-US" sz="6300" dirty="0" smtClean="0">
                <a:latin typeface="+mn-lt"/>
              </a:rPr>
              <a:t>University and Community </a:t>
            </a:r>
            <a:r>
              <a:rPr lang="en-US" sz="6300" dirty="0" smtClean="0">
                <a:latin typeface="+mn-lt"/>
              </a:rPr>
              <a:t>C</a:t>
            </a:r>
            <a:r>
              <a:rPr lang="en-US" sz="6300" dirty="0" smtClean="0">
                <a:latin typeface="+mn-lt"/>
              </a:rPr>
              <a:t>ollege Faculty</a:t>
            </a:r>
          </a:p>
          <a:p>
            <a:pPr lvl="1"/>
            <a:r>
              <a:rPr lang="en-US" sz="6300" dirty="0" smtClean="0">
                <a:latin typeface="+mn-lt"/>
              </a:rPr>
              <a:t>K through 12 – teachers and administrators</a:t>
            </a:r>
          </a:p>
          <a:p>
            <a:r>
              <a:rPr lang="en-US" sz="6700" dirty="0" smtClean="0">
                <a:latin typeface="+mn-lt"/>
              </a:rPr>
              <a:t>Corporate</a:t>
            </a:r>
          </a:p>
          <a:p>
            <a:pPr lvl="1"/>
            <a:r>
              <a:rPr lang="en-US" sz="6300" dirty="0">
                <a:latin typeface="+mn-lt"/>
              </a:rPr>
              <a:t>Training Departments</a:t>
            </a:r>
          </a:p>
          <a:p>
            <a:pPr lvl="1"/>
            <a:r>
              <a:rPr lang="en-US" sz="6300" dirty="0">
                <a:latin typeface="+mn-lt"/>
              </a:rPr>
              <a:t>HR </a:t>
            </a:r>
            <a:r>
              <a:rPr lang="en-US" sz="6300" dirty="0" smtClean="0">
                <a:latin typeface="+mn-lt"/>
              </a:rPr>
              <a:t>Teams</a:t>
            </a: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Opt in provision to businesses and educational institutions </a:t>
            </a:r>
            <a:endParaRPr lang="en-US" sz="6700" dirty="0" smtClean="0">
              <a:latin typeface="+mn-lt"/>
            </a:endParaRPr>
          </a:p>
          <a:p>
            <a:pPr lvl="1"/>
            <a:endParaRPr lang="en-US" sz="63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5</a:t>
            </a:r>
            <a:r>
              <a:rPr lang="en-US" sz="8400" b="1" dirty="0" smtClean="0">
                <a:latin typeface="+mn-lt"/>
              </a:rPr>
              <a:t>. Delivery </a:t>
            </a:r>
            <a:r>
              <a:rPr lang="en-US" sz="8400" b="1" dirty="0" smtClean="0">
                <a:latin typeface="+mn-lt"/>
              </a:rPr>
              <a:t>Plan</a:t>
            </a:r>
          </a:p>
          <a:p>
            <a:pPr marL="0" indent="0" algn="ctr">
              <a:buNone/>
            </a:pP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Vendor delivered online </a:t>
            </a:r>
          </a:p>
          <a:p>
            <a:r>
              <a:rPr lang="en-US" sz="6700" dirty="0" smtClean="0">
                <a:latin typeface="+mn-lt"/>
              </a:rPr>
              <a:t>Content of program </a:t>
            </a:r>
            <a:r>
              <a:rPr lang="en-US" sz="6700" dirty="0">
                <a:latin typeface="+mn-lt"/>
              </a:rPr>
              <a:t>s</a:t>
            </a:r>
            <a:r>
              <a:rPr lang="en-US" sz="6700" dirty="0" smtClean="0">
                <a:latin typeface="+mn-lt"/>
              </a:rPr>
              <a:t>tages</a:t>
            </a:r>
          </a:p>
          <a:p>
            <a:endParaRPr lang="en-US" sz="6700" dirty="0" smtClean="0">
              <a:latin typeface="+mn-lt"/>
            </a:endParaRPr>
          </a:p>
          <a:p>
            <a:pPr lvl="1"/>
            <a:r>
              <a:rPr lang="en-US" sz="6300" dirty="0"/>
              <a:t>Level 1 – Theorist – Curriculum </a:t>
            </a:r>
            <a:r>
              <a:rPr lang="en-US" sz="6300" dirty="0"/>
              <a:t>P</a:t>
            </a:r>
            <a:r>
              <a:rPr lang="en-US" sz="6300" dirty="0" smtClean="0"/>
              <a:t>roduction </a:t>
            </a:r>
            <a:r>
              <a:rPr lang="en-US" sz="6300" dirty="0"/>
              <a:t>D</a:t>
            </a:r>
            <a:r>
              <a:rPr lang="en-US" sz="6300" dirty="0" smtClean="0"/>
              <a:t>esign </a:t>
            </a:r>
            <a:r>
              <a:rPr lang="en-US" sz="6300" dirty="0"/>
              <a:t>C</a:t>
            </a:r>
            <a:r>
              <a:rPr lang="en-US" sz="6300" dirty="0" smtClean="0"/>
              <a:t>oncepts </a:t>
            </a:r>
            <a:r>
              <a:rPr lang="en-US" sz="6300" dirty="0"/>
              <a:t>- Cognitive Written Test </a:t>
            </a:r>
          </a:p>
          <a:p>
            <a:pPr lvl="1"/>
            <a:r>
              <a:rPr lang="en-US" sz="6300" dirty="0"/>
              <a:t>Level 2 – </a:t>
            </a:r>
            <a:r>
              <a:rPr lang="en-US" sz="6300" dirty="0" err="1"/>
              <a:t>Practioner</a:t>
            </a:r>
            <a:r>
              <a:rPr lang="en-US" sz="6300" dirty="0"/>
              <a:t> - Executed Program - Review</a:t>
            </a:r>
          </a:p>
          <a:p>
            <a:pPr lvl="1"/>
            <a:r>
              <a:rPr lang="en-US" sz="6300" dirty="0"/>
              <a:t>Level 3 – Developer-  Program Design – Specific Plan/Storyboard – Performance Based Task</a:t>
            </a:r>
          </a:p>
          <a:p>
            <a:pPr marL="0" indent="0">
              <a:buNone/>
            </a:pPr>
            <a:endParaRPr lang="en-US" sz="6700" dirty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Digital </a:t>
            </a:r>
            <a:r>
              <a:rPr lang="en-US" sz="6700" dirty="0">
                <a:latin typeface="+mn-lt"/>
              </a:rPr>
              <a:t>B</a:t>
            </a:r>
            <a:r>
              <a:rPr lang="en-US" sz="6700" dirty="0" smtClean="0">
                <a:latin typeface="+mn-lt"/>
              </a:rPr>
              <a:t>adges </a:t>
            </a:r>
            <a:r>
              <a:rPr lang="en-US" sz="6700" dirty="0">
                <a:latin typeface="+mn-lt"/>
              </a:rPr>
              <a:t>for </a:t>
            </a:r>
            <a:r>
              <a:rPr lang="en-US" sz="6700" dirty="0" smtClean="0">
                <a:latin typeface="+mn-lt"/>
              </a:rPr>
              <a:t>Ancillary </a:t>
            </a:r>
            <a:r>
              <a:rPr lang="en-US" sz="6700" dirty="0">
                <a:latin typeface="+mn-lt"/>
              </a:rPr>
              <a:t>S</a:t>
            </a:r>
            <a:r>
              <a:rPr lang="en-US" sz="6700" dirty="0" smtClean="0">
                <a:latin typeface="+mn-lt"/>
              </a:rPr>
              <a:t>kills</a:t>
            </a:r>
            <a:endParaRPr lang="en-US" sz="6700" dirty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3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161</Words>
  <Application>Microsoft Macintosh PowerPoint</Application>
  <PresentationFormat>On-screen Show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1_Custom Design</vt:lpstr>
      <vt:lpstr>Hackathon</vt:lpstr>
      <vt:lpstr>Episode 1</vt:lpstr>
      <vt:lpstr>PowerPoint Presentation</vt:lpstr>
      <vt:lpstr>PowerPoint Presentation</vt:lpstr>
      <vt:lpstr>Episode 2</vt:lpstr>
      <vt:lpstr>PowerPoint Presentation</vt:lpstr>
      <vt:lpstr>PowerPoint Presentation</vt:lpstr>
      <vt:lpstr>PowerPoint Presentation</vt:lpstr>
      <vt:lpstr>Episode 3</vt:lpstr>
      <vt:lpstr>PowerPoint Presentation</vt:lpstr>
      <vt:lpstr>PowerPoint Presentation</vt:lpstr>
      <vt:lpstr>Final considerations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Guy Edwards</cp:lastModifiedBy>
  <cp:revision>48</cp:revision>
  <dcterms:created xsi:type="dcterms:W3CDTF">2014-11-14T13:58:02Z</dcterms:created>
  <dcterms:modified xsi:type="dcterms:W3CDTF">2015-03-03T19:15:08Z</dcterms:modified>
</cp:coreProperties>
</file>