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12"/>
  </p:notesMasterIdLst>
  <p:handoutMasterIdLst>
    <p:handoutMasterId r:id="rId13"/>
  </p:handoutMasterIdLst>
  <p:sldIdLst>
    <p:sldId id="272" r:id="rId3"/>
    <p:sldId id="273" r:id="rId4"/>
    <p:sldId id="275" r:id="rId5"/>
    <p:sldId id="277" r:id="rId6"/>
    <p:sldId id="286" r:id="rId7"/>
    <p:sldId id="281" r:id="rId8"/>
    <p:sldId id="280" r:id="rId9"/>
    <p:sldId id="285" r:id="rId10"/>
    <p:sldId id="282" r:id="rId11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791D7E"/>
    <a:srgbClr val="CC8E1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35" autoAdjust="0"/>
    <p:restoredTop sz="94660"/>
  </p:normalViewPr>
  <p:slideViewPr>
    <p:cSldViewPr>
      <p:cViewPr varScale="1">
        <p:scale>
          <a:sx n="71" d="100"/>
          <a:sy n="71" d="100"/>
        </p:scale>
        <p:origin x="127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85DF1-2A07-4E9E-AC65-2664AC0ED5A8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8E64F-53A1-4130-A7E6-02FBA44353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320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3BA7A-326C-4D8B-838D-AECE3E030278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EA771-4334-483F-92D5-944C3C489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0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667000"/>
            <a:ext cx="9144000" cy="1447800"/>
          </a:xfrm>
          <a:prstGeom prst="rect">
            <a:avLst/>
          </a:prstGeom>
          <a:solidFill>
            <a:srgbClr val="CC8E12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2663825"/>
            <a:ext cx="6477000" cy="1450975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191000"/>
            <a:ext cx="6477000" cy="6858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2098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0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8ADC-ABD2-4A9B-B28D-AA01983EA9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65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422D-D98F-4D0C-9487-14142F7FB5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862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47800" y="6553201"/>
            <a:ext cx="2895600" cy="152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9EA6-BBE9-4BB8-8415-27CBC1961D1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Chuck Phillips\Desktop\DD140273 - ATP 2015 website\Presentation Template\Graphics\ATP-2015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158" y="228600"/>
            <a:ext cx="91623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27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334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8600"/>
          </a:xfrm>
        </p:spPr>
        <p:txBody>
          <a:bodyPr/>
          <a:lstStyle/>
          <a:p>
            <a:r>
              <a:rPr lang="en-US" smtClean="0"/>
              <a:t>12/2/2014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</p:spPr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08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5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7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0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FFFFFF">
              <a:alpha val="9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4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CC8E12">
              <a:alpha val="9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0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79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158" y="1295400"/>
            <a:ext cx="868924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12/2/2014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61F3-D0F1-43DC-AD9F-CA9E122123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94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320040"/>
            <a:ext cx="9144000" cy="731520"/>
          </a:xfrm>
          <a:prstGeom prst="rect">
            <a:avLst/>
          </a:prstGeom>
          <a:solidFill>
            <a:srgbClr val="CC8E12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320040"/>
            <a:ext cx="7543800" cy="731520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156" y="1295400"/>
            <a:ext cx="8689244" cy="5334000"/>
          </a:xfrm>
          <a:prstGeom prst="rect">
            <a:avLst/>
          </a:prstGeom>
          <a:solidFill>
            <a:srgbClr val="FFFFFF">
              <a:alpha val="96863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12/2/2014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6294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320DDCCD-3443-445B-9496-1BD3DE62B8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C:\Users\Chuck Phillips\Desktop\DD140273 - ATP 2015 website\Presentation Template\Graphics\ATP-2015-logo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158" y="228600"/>
            <a:ext cx="91623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85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2" r:id="rId4"/>
    <p:sldLayoutId id="2147483654" r:id="rId5"/>
    <p:sldLayoutId id="2147483655" r:id="rId6"/>
    <p:sldLayoutId id="2147483658" r:id="rId7"/>
    <p:sldLayoutId id="2147483657" r:id="rId8"/>
  </p:sldLayoutIdLst>
  <p:hf hdr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4000" b="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460375" indent="-460375" algn="l" defTabSz="914400" rtl="0" eaLnBrk="1" latinLnBrk="0" hangingPunct="1">
        <a:spcBef>
          <a:spcPct val="20000"/>
        </a:spcBef>
        <a:buClr>
          <a:srgbClr val="791D7E"/>
        </a:buClr>
        <a:buSzPct val="150000"/>
        <a:buFont typeface="Arial" panose="020B0604020202020204" pitchFamily="34" charset="0"/>
        <a:buChar char="■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spcAft>
          <a:spcPts val="600"/>
        </a:spcAft>
        <a:buClr>
          <a:schemeClr val="bg1">
            <a:lumMod val="65000"/>
          </a:schemeClr>
        </a:buClr>
        <a:buSzPct val="150000"/>
        <a:buFont typeface="Arial" panose="020B0604020202020204" pitchFamily="34" charset="0"/>
        <a:buChar char="■"/>
        <a:defRPr sz="28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201738" indent="-287338" algn="l" defTabSz="914400" rtl="0" eaLnBrk="1" latinLnBrk="0" hangingPunct="1">
        <a:spcBef>
          <a:spcPts val="600"/>
        </a:spcBef>
        <a:spcAft>
          <a:spcPts val="600"/>
        </a:spcAft>
        <a:buClr>
          <a:schemeClr val="bg1">
            <a:lumMod val="65000"/>
          </a:schemeClr>
        </a:buClr>
        <a:buSzPct val="150000"/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20040"/>
            <a:ext cx="8915400" cy="731520"/>
          </a:xfrm>
          <a:prstGeom prst="rect">
            <a:avLst/>
          </a:prstGeom>
          <a:solidFill>
            <a:srgbClr val="CC8E12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Chuck Phillips\Desktop\DD140273 - ATP 2015 website\Presentation Template\Graphics\ATP-2015-logo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158" y="228600"/>
            <a:ext cx="91623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20040"/>
            <a:ext cx="74676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158" y="1295400"/>
            <a:ext cx="8689242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158" y="6553200"/>
            <a:ext cx="1145442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12/2/2014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705600" y="6470904"/>
            <a:ext cx="2438400" cy="213360"/>
          </a:xfrm>
          <a:prstGeom prst="rect">
            <a:avLst/>
          </a:prstGeom>
          <a:solidFill>
            <a:srgbClr val="CC8E12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640" y="6400800"/>
            <a:ext cx="365760" cy="365760"/>
          </a:xfrm>
          <a:prstGeom prst="rect">
            <a:avLst/>
          </a:prstGeom>
          <a:solidFill>
            <a:srgbClr val="791D7E"/>
          </a:solidFill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B16501D5-A1E9-4250-B5CE-B27860941F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8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3" r:id="rId3"/>
    <p:sldLayoutId id="2147483674" r:id="rId4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460375" indent="-460375" algn="l" defTabSz="914400" rtl="0" eaLnBrk="1" latinLnBrk="0" hangingPunct="1">
        <a:spcBef>
          <a:spcPct val="20000"/>
        </a:spcBef>
        <a:buClr>
          <a:srgbClr val="791D7E"/>
        </a:buClr>
        <a:buSzPct val="150000"/>
        <a:buFont typeface="Arial" panose="020B0604020202020204" pitchFamily="34" charset="0"/>
        <a:buChar char="■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150000"/>
        <a:buFont typeface="Arial" panose="020B0604020202020204" pitchFamily="34" charset="0"/>
        <a:buChar char="■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–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895600" y="2286000"/>
            <a:ext cx="5791200" cy="2286000"/>
          </a:xfrm>
        </p:spPr>
        <p:txBody>
          <a:bodyPr/>
          <a:lstStyle/>
          <a:p>
            <a:r>
              <a:rPr lang="nl-NL" dirty="0" err="1" smtClean="0"/>
              <a:t>Hackathon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819400" y="4343400"/>
            <a:ext cx="5791200" cy="2209800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sz="6000" dirty="0" smtClean="0"/>
              <a:t>TEAM </a:t>
            </a:r>
            <a:r>
              <a:rPr lang="nl-NL" sz="6000" b="1" smtClean="0">
                <a:solidFill>
                  <a:srgbClr val="FF0000"/>
                </a:solidFill>
              </a:rPr>
              <a:t>ORANGE </a:t>
            </a:r>
            <a:endParaRPr lang="nl-NL" sz="6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96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600" y="1143000"/>
            <a:ext cx="7086600" cy="4800600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10000" b="1" dirty="0" smtClean="0">
                <a:latin typeface="+mn-lt"/>
              </a:rPr>
              <a:t>1. Product Brand</a:t>
            </a:r>
          </a:p>
          <a:p>
            <a:r>
              <a:rPr lang="en-US" sz="8000" dirty="0" smtClean="0">
                <a:latin typeface="+mn-lt"/>
              </a:rPr>
              <a:t>International Certification Board of Online Instruction (ICBOI)</a:t>
            </a:r>
          </a:p>
          <a:p>
            <a:r>
              <a:rPr lang="en-US" sz="8000" dirty="0" smtClean="0"/>
              <a:t>Product:  Certified Professional in Online Instruction (CPOI)</a:t>
            </a:r>
            <a:endParaRPr lang="en-US" sz="8000" dirty="0"/>
          </a:p>
          <a:p>
            <a:endParaRPr lang="en-US" sz="8000" dirty="0" smtClean="0">
              <a:latin typeface="+mn-lt"/>
            </a:endParaRPr>
          </a:p>
          <a:p>
            <a:endParaRPr lang="en-US" sz="11200" dirty="0" smtClean="0">
              <a:latin typeface="+mn-lt"/>
            </a:endParaRPr>
          </a:p>
          <a:p>
            <a:endParaRPr lang="en-US" sz="11200" dirty="0" smtClean="0">
              <a:latin typeface="+mn-lt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24-FF19-414C-83C3-F1CF01D73E8C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3AA-8624-4366-AD50-CFD44A2A5D5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0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600" y="1143000"/>
            <a:ext cx="7086600" cy="48006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10000" b="1" dirty="0">
                <a:latin typeface="+mn-lt"/>
              </a:rPr>
              <a:t>2</a:t>
            </a:r>
            <a:r>
              <a:rPr lang="en-US" sz="10000" b="1" dirty="0" smtClean="0">
                <a:latin typeface="+mn-lt"/>
              </a:rPr>
              <a:t>. Program </a:t>
            </a:r>
            <a:r>
              <a:rPr lang="en-US" sz="10000" b="1" dirty="0">
                <a:latin typeface="+mn-lt"/>
              </a:rPr>
              <a:t>Description </a:t>
            </a:r>
            <a:endParaRPr lang="en-US" sz="10000" b="1" dirty="0" smtClean="0">
              <a:latin typeface="+mn-lt"/>
            </a:endParaRPr>
          </a:p>
          <a:p>
            <a:r>
              <a:rPr lang="en-US" sz="8000" dirty="0" smtClean="0">
                <a:latin typeface="+mn-lt"/>
              </a:rPr>
              <a:t>IBCOI promotes quality and effectiveness of online instruction through assessment of knowledge and skills in TECHNOLOGY plus PEDAGOGY</a:t>
            </a:r>
            <a:endParaRPr lang="en-US" sz="8000" dirty="0"/>
          </a:p>
          <a:p>
            <a:r>
              <a:rPr lang="en-US" sz="8000" dirty="0" smtClean="0">
                <a:latin typeface="+mn-lt"/>
              </a:rPr>
              <a:t>IBCOI will drive quality and consumer confidence in online learning and help schools gain credibility, funding, sustainability.  All </a:t>
            </a:r>
            <a:r>
              <a:rPr lang="en-US" sz="8000" dirty="0" err="1" smtClean="0">
                <a:latin typeface="+mn-lt"/>
              </a:rPr>
              <a:t>certificants</a:t>
            </a:r>
            <a:r>
              <a:rPr lang="en-US" sz="8000" dirty="0" smtClean="0">
                <a:latin typeface="+mn-lt"/>
              </a:rPr>
              <a:t> will take rigorously developed, valid and reliable assessment of LMS-competency combined with proven pedagogy</a:t>
            </a:r>
          </a:p>
          <a:p>
            <a:r>
              <a:rPr lang="en-US" sz="8000" dirty="0" smtClean="0">
                <a:latin typeface="+mn-lt"/>
              </a:rPr>
              <a:t>Certification will help online schools, online programs of brick and mortar schools, MOOCs, </a:t>
            </a:r>
            <a:r>
              <a:rPr lang="en-US" sz="8000" dirty="0" err="1" smtClean="0">
                <a:latin typeface="+mn-lt"/>
              </a:rPr>
              <a:t>etc</a:t>
            </a:r>
            <a:r>
              <a:rPr lang="en-US" sz="8000" dirty="0" smtClean="0">
                <a:latin typeface="+mn-lt"/>
              </a:rPr>
              <a:t> attain and maintain their accreditation through American Council of Education, Higher Ed consortia, Distance Ed Training Council</a:t>
            </a:r>
          </a:p>
          <a:p>
            <a:r>
              <a:rPr lang="en-US" sz="8000" dirty="0" smtClean="0">
                <a:latin typeface="+mn-lt"/>
              </a:rPr>
              <a:t>Schools can create their own training programs, or MED programs at other universities, or independent training providers</a:t>
            </a:r>
          </a:p>
          <a:p>
            <a:endParaRPr lang="en-US" sz="8000" dirty="0" smtClean="0">
              <a:latin typeface="+mn-lt"/>
            </a:endParaRPr>
          </a:p>
          <a:p>
            <a:endParaRPr lang="en-US" sz="8000" dirty="0" smtClean="0">
              <a:latin typeface="+mn-lt"/>
            </a:endParaRPr>
          </a:p>
          <a:p>
            <a:endParaRPr lang="en-US" sz="8000" dirty="0" smtClean="0">
              <a:latin typeface="+mn-lt"/>
            </a:endParaRPr>
          </a:p>
          <a:p>
            <a:endParaRPr lang="en-US" sz="11200" dirty="0" smtClean="0">
              <a:latin typeface="+mn-lt"/>
            </a:endParaRPr>
          </a:p>
          <a:p>
            <a:endParaRPr lang="en-US" sz="11200" dirty="0" smtClean="0">
              <a:latin typeface="+mn-lt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24-FF19-414C-83C3-F1CF01D73E8C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3AA-8624-4366-AD50-CFD44A2A5D5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5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600" y="1143000"/>
            <a:ext cx="7086600" cy="48006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8400" b="1" dirty="0">
                <a:latin typeface="+mn-lt"/>
              </a:rPr>
              <a:t>3</a:t>
            </a:r>
            <a:r>
              <a:rPr lang="en-US" sz="8400" b="1" dirty="0" smtClean="0">
                <a:latin typeface="+mn-lt"/>
              </a:rPr>
              <a:t>. Program Strategy</a:t>
            </a:r>
          </a:p>
          <a:p>
            <a:endParaRPr lang="en-US" sz="6700" dirty="0" smtClean="0">
              <a:latin typeface="+mn-lt"/>
            </a:endParaRPr>
          </a:p>
          <a:p>
            <a:r>
              <a:rPr lang="en-US" sz="6700" dirty="0" smtClean="0">
                <a:latin typeface="+mn-lt"/>
              </a:rPr>
              <a:t>ICBOI will verify that candidates can skillfully combine TECHNOLOGY with PEDAGOGY </a:t>
            </a:r>
          </a:p>
          <a:p>
            <a:r>
              <a:rPr lang="en-US" sz="6700" dirty="0" smtClean="0">
                <a:latin typeface="+mn-lt"/>
              </a:rPr>
              <a:t>ICBOI will define minimum eligibility requirements would be a Bachelor’s Degree and completion of a Online Learning Training Program from an ICBOI-approved provider</a:t>
            </a:r>
          </a:p>
          <a:p>
            <a:endParaRPr lang="en-US" sz="6700" dirty="0" smtClean="0">
              <a:latin typeface="+mn-lt"/>
            </a:endParaRPr>
          </a:p>
          <a:p>
            <a:endParaRPr lang="en-US" sz="6700" dirty="0" smtClean="0">
              <a:latin typeface="+mn-lt"/>
            </a:endParaRPr>
          </a:p>
          <a:p>
            <a:endParaRPr lang="en-US" sz="11200" dirty="0" smtClean="0">
              <a:latin typeface="+mn-lt"/>
            </a:endParaRPr>
          </a:p>
          <a:p>
            <a:endParaRPr lang="en-US" sz="11200" dirty="0" smtClean="0">
              <a:latin typeface="+mn-lt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24-FF19-414C-83C3-F1CF01D73E8C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3AA-8624-4366-AD50-CFD44A2A5D5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600" y="1143000"/>
            <a:ext cx="7086600" cy="48006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8400" b="1" dirty="0">
                <a:latin typeface="+mn-lt"/>
              </a:rPr>
              <a:t>4</a:t>
            </a:r>
            <a:r>
              <a:rPr lang="en-US" sz="8400" b="1" dirty="0" smtClean="0">
                <a:latin typeface="+mn-lt"/>
              </a:rPr>
              <a:t>. Target Market</a:t>
            </a:r>
          </a:p>
          <a:p>
            <a:r>
              <a:rPr lang="en-US" sz="6700" dirty="0" smtClean="0">
                <a:latin typeface="+mn-lt"/>
              </a:rPr>
              <a:t>DISTANCE ED NEEDS MORE CREDIBILITY.  Employers of online instructors:  Distance Ed schools and universities, brick and mortar accredited colleges with online programs; MOOCs; other providers of online instruction.  Employers can have greater confidence in quality of their online instruction WHICH will promote greater retention and learning outcomes among their students</a:t>
            </a:r>
          </a:p>
          <a:p>
            <a:r>
              <a:rPr lang="en-US" sz="6700" dirty="0" smtClean="0">
                <a:latin typeface="+mn-lt"/>
              </a:rPr>
              <a:t>Accrediting bodies of those online learning institutions: American Council of Education, Middle States and other consortia, Distance Education Training Council, other international accrediting bodies.   </a:t>
            </a:r>
          </a:p>
          <a:p>
            <a:r>
              <a:rPr lang="en-US" sz="6700" dirty="0" smtClean="0">
                <a:latin typeface="+mn-lt"/>
              </a:rPr>
              <a:t>Federal oversight:  increased teacher quality will improve perception of distance </a:t>
            </a:r>
            <a:r>
              <a:rPr lang="en-US" sz="6700" dirty="0" err="1" smtClean="0">
                <a:latin typeface="+mn-lt"/>
              </a:rPr>
              <a:t>ed</a:t>
            </a:r>
            <a:r>
              <a:rPr lang="en-US" sz="6700" dirty="0" smtClean="0">
                <a:latin typeface="+mn-lt"/>
              </a:rPr>
              <a:t> as legitimate recipient of federal funds and student loans (i.e. on par with brick and mortar)</a:t>
            </a:r>
          </a:p>
          <a:p>
            <a:r>
              <a:rPr lang="en-US" sz="6700" dirty="0" smtClean="0">
                <a:latin typeface="+mn-lt"/>
              </a:rPr>
              <a:t>Employers looking for additional confidence in online degrees and training programs for potential employees</a:t>
            </a:r>
          </a:p>
          <a:p>
            <a:endParaRPr lang="en-US" sz="11200" dirty="0" smtClean="0">
              <a:latin typeface="+mn-lt"/>
            </a:endParaRPr>
          </a:p>
          <a:p>
            <a:endParaRPr lang="en-US" sz="11200" dirty="0" smtClean="0">
              <a:latin typeface="+mn-lt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24-FF19-414C-83C3-F1CF01D73E8C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3AA-8624-4366-AD50-CFD44A2A5D5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9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600" y="1143000"/>
            <a:ext cx="7086600" cy="48006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8400" b="1" dirty="0">
                <a:latin typeface="+mn-lt"/>
              </a:rPr>
              <a:t>5</a:t>
            </a:r>
            <a:r>
              <a:rPr lang="en-US" sz="8400" b="1" dirty="0" smtClean="0">
                <a:latin typeface="+mn-lt"/>
              </a:rPr>
              <a:t>. Delivery Plan</a:t>
            </a:r>
          </a:p>
          <a:p>
            <a:r>
              <a:rPr lang="en-US" sz="6700" dirty="0" smtClean="0">
                <a:latin typeface="+mn-lt"/>
              </a:rPr>
              <a:t>IBCOI recruits industry experts and SMEs to be on its Board (content and industry experts, </a:t>
            </a:r>
            <a:r>
              <a:rPr lang="en-US" sz="6700" dirty="0" err="1" smtClean="0">
                <a:latin typeface="+mn-lt"/>
              </a:rPr>
              <a:t>i.e</a:t>
            </a:r>
            <a:r>
              <a:rPr lang="en-US" sz="6700" dirty="0" smtClean="0">
                <a:latin typeface="+mn-lt"/>
              </a:rPr>
              <a:t> Sebastian </a:t>
            </a:r>
            <a:r>
              <a:rPr lang="en-US" sz="6700" dirty="0" err="1" smtClean="0">
                <a:latin typeface="+mn-lt"/>
              </a:rPr>
              <a:t>Thrun</a:t>
            </a:r>
            <a:r>
              <a:rPr lang="en-US" sz="6700" dirty="0" smtClean="0">
                <a:latin typeface="+mn-lt"/>
              </a:rPr>
              <a:t>, Martin Bean, LMS providers </a:t>
            </a:r>
            <a:r>
              <a:rPr lang="en-US" sz="6700" dirty="0" err="1" smtClean="0">
                <a:latin typeface="+mn-lt"/>
              </a:rPr>
              <a:t>etc</a:t>
            </a:r>
            <a:r>
              <a:rPr lang="en-US" sz="6700" dirty="0" smtClean="0">
                <a:latin typeface="+mn-lt"/>
              </a:rPr>
              <a:t>)</a:t>
            </a:r>
          </a:p>
          <a:p>
            <a:r>
              <a:rPr lang="en-US" sz="6700" dirty="0" smtClean="0">
                <a:latin typeface="+mn-lt"/>
              </a:rPr>
              <a:t>Test development and delivery will include demonstration of technology and pedagogical skill in using universal features of Learning Management Systems</a:t>
            </a:r>
          </a:p>
          <a:p>
            <a:r>
              <a:rPr lang="en-US" sz="6700" dirty="0" smtClean="0">
                <a:latin typeface="+mn-lt"/>
              </a:rPr>
              <a:t>Initial certification delivered through global network of physical test centers where candidate will be monitored in person, ID will be verified</a:t>
            </a:r>
          </a:p>
          <a:p>
            <a:r>
              <a:rPr lang="en-US" sz="6700" dirty="0" smtClean="0">
                <a:latin typeface="+mn-lt"/>
              </a:rPr>
              <a:t>Completion of certification will require online proctored, performance-based in which teacher candidate must deliver live instruction in simulated classroom environment</a:t>
            </a:r>
          </a:p>
          <a:p>
            <a:r>
              <a:rPr lang="en-US" sz="6700" dirty="0" smtClean="0">
                <a:latin typeface="+mn-lt"/>
              </a:rPr>
              <a:t>Passing candidates receive online verifiable digital badge that can accompany them in their teaching</a:t>
            </a:r>
          </a:p>
          <a:p>
            <a:endParaRPr lang="en-US" sz="11200" dirty="0" smtClean="0">
              <a:latin typeface="+mn-lt"/>
            </a:endParaRPr>
          </a:p>
          <a:p>
            <a:endParaRPr lang="en-US" sz="11200" dirty="0" smtClean="0">
              <a:latin typeface="+mn-lt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24-FF19-414C-83C3-F1CF01D73E8C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3AA-8624-4366-AD50-CFD44A2A5D5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5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600" y="1143000"/>
            <a:ext cx="7086600" cy="48006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8400" b="1" dirty="0" smtClean="0">
                <a:latin typeface="+mn-lt"/>
              </a:rPr>
              <a:t>6. Marketing Plan</a:t>
            </a:r>
          </a:p>
          <a:p>
            <a:r>
              <a:rPr lang="en-US" sz="6700" dirty="0" smtClean="0">
                <a:latin typeface="+mn-lt"/>
              </a:rPr>
              <a:t>According to the National Center for Educational Statistics, there are tens of million of students enrolled in distance </a:t>
            </a:r>
            <a:r>
              <a:rPr lang="en-US" sz="6700" dirty="0" err="1" smtClean="0">
                <a:latin typeface="+mn-lt"/>
              </a:rPr>
              <a:t>ed</a:t>
            </a:r>
            <a:r>
              <a:rPr lang="en-US" sz="6700" dirty="0" smtClean="0">
                <a:latin typeface="+mn-lt"/>
              </a:rPr>
              <a:t> courses globally – FASTEST GROWING SECTOR OF EDUCATION </a:t>
            </a:r>
          </a:p>
          <a:p>
            <a:r>
              <a:rPr lang="en-US" sz="6700" dirty="0" smtClean="0">
                <a:latin typeface="+mn-lt"/>
              </a:rPr>
              <a:t>Focus on largest providers of online learning and distance </a:t>
            </a:r>
            <a:r>
              <a:rPr lang="en-US" sz="6700" dirty="0" err="1" smtClean="0">
                <a:latin typeface="+mn-lt"/>
              </a:rPr>
              <a:t>ed</a:t>
            </a:r>
            <a:r>
              <a:rPr lang="en-US" sz="6700" dirty="0" smtClean="0">
                <a:latin typeface="+mn-lt"/>
              </a:rPr>
              <a:t>:</a:t>
            </a:r>
          </a:p>
          <a:p>
            <a:pPr lvl="1"/>
            <a:r>
              <a:rPr lang="en-US" sz="6300" dirty="0" smtClean="0">
                <a:latin typeface="+mn-lt"/>
              </a:rPr>
              <a:t>University of Phoenix; Western Governors; Arizona State University; </a:t>
            </a:r>
            <a:r>
              <a:rPr lang="en-US" sz="6300" dirty="0" err="1" smtClean="0">
                <a:latin typeface="+mn-lt"/>
              </a:rPr>
              <a:t>Capella</a:t>
            </a:r>
            <a:r>
              <a:rPr lang="en-US" sz="6300" dirty="0" smtClean="0">
                <a:latin typeface="+mn-lt"/>
              </a:rPr>
              <a:t>.</a:t>
            </a:r>
          </a:p>
          <a:p>
            <a:pPr lvl="1"/>
            <a:r>
              <a:rPr lang="en-US" sz="6300" dirty="0" smtClean="0">
                <a:latin typeface="+mn-lt"/>
              </a:rPr>
              <a:t>Middle-tier brick and mortar universities with distance </a:t>
            </a:r>
            <a:r>
              <a:rPr lang="en-US" sz="6300" dirty="0" err="1" smtClean="0">
                <a:latin typeface="+mn-lt"/>
              </a:rPr>
              <a:t>ed</a:t>
            </a:r>
            <a:r>
              <a:rPr lang="en-US" sz="6300" dirty="0" smtClean="0">
                <a:latin typeface="+mn-lt"/>
              </a:rPr>
              <a:t> programs (i.e. Boston University, University of Washington, </a:t>
            </a:r>
            <a:r>
              <a:rPr lang="en-US" sz="6300" dirty="0" err="1" smtClean="0">
                <a:latin typeface="+mn-lt"/>
              </a:rPr>
              <a:t>etc</a:t>
            </a:r>
            <a:r>
              <a:rPr lang="en-US" sz="6300" dirty="0" smtClean="0">
                <a:latin typeface="+mn-lt"/>
              </a:rPr>
              <a:t>)</a:t>
            </a:r>
          </a:p>
          <a:p>
            <a:pPr lvl="1"/>
            <a:r>
              <a:rPr lang="en-US" sz="6300" dirty="0" smtClean="0">
                <a:latin typeface="+mn-lt"/>
              </a:rPr>
              <a:t>MOOCs:  </a:t>
            </a:r>
            <a:r>
              <a:rPr lang="en-US" sz="6300" dirty="0" err="1" smtClean="0">
                <a:latin typeface="+mn-lt"/>
              </a:rPr>
              <a:t>edX</a:t>
            </a:r>
            <a:r>
              <a:rPr lang="en-US" sz="6300" dirty="0" smtClean="0">
                <a:latin typeface="+mn-lt"/>
              </a:rPr>
              <a:t>, </a:t>
            </a:r>
            <a:r>
              <a:rPr lang="en-US" sz="6300" dirty="0" err="1" smtClean="0">
                <a:latin typeface="+mn-lt"/>
              </a:rPr>
              <a:t>Coursera</a:t>
            </a:r>
            <a:r>
              <a:rPr lang="en-US" sz="6300" dirty="0" smtClean="0">
                <a:latin typeface="+mn-lt"/>
              </a:rPr>
              <a:t>, </a:t>
            </a:r>
            <a:r>
              <a:rPr lang="en-US" sz="6300" dirty="0" err="1" smtClean="0">
                <a:latin typeface="+mn-lt"/>
              </a:rPr>
              <a:t>Udacity</a:t>
            </a:r>
            <a:r>
              <a:rPr lang="en-US" sz="6300" dirty="0" smtClean="0">
                <a:latin typeface="+mn-lt"/>
              </a:rPr>
              <a:t>; Lynda; Khan Academy </a:t>
            </a:r>
            <a:endParaRPr lang="en-US" sz="6700" dirty="0" smtClean="0">
              <a:latin typeface="+mn-lt"/>
            </a:endParaRPr>
          </a:p>
          <a:p>
            <a:r>
              <a:rPr lang="en-US" sz="6700" dirty="0" smtClean="0">
                <a:latin typeface="+mn-lt"/>
              </a:rPr>
              <a:t>Advisory Board will include industry providers, thought-leaders, business leaders:</a:t>
            </a:r>
          </a:p>
          <a:p>
            <a:pPr lvl="1"/>
            <a:r>
              <a:rPr lang="en-US" sz="6300" dirty="0" smtClean="0">
                <a:latin typeface="+mn-lt"/>
              </a:rPr>
              <a:t>Technology leaders in LMS development: Blackboard, Pearson, Canvas, Moodle, etc.</a:t>
            </a:r>
          </a:p>
          <a:p>
            <a:pPr lvl="1"/>
            <a:r>
              <a:rPr lang="en-US" sz="6300" dirty="0" smtClean="0">
                <a:latin typeface="+mn-lt"/>
              </a:rPr>
              <a:t>Higher Ed and MOOC leaders:  Martin Bean, Sebastian </a:t>
            </a:r>
            <a:r>
              <a:rPr lang="en-US" sz="6300" dirty="0" err="1" smtClean="0">
                <a:latin typeface="+mn-lt"/>
              </a:rPr>
              <a:t>Thrun</a:t>
            </a:r>
            <a:r>
              <a:rPr lang="en-US" sz="6300" dirty="0" smtClean="0">
                <a:latin typeface="+mn-lt"/>
              </a:rPr>
              <a:t>, </a:t>
            </a:r>
            <a:r>
              <a:rPr lang="en-US" sz="6300" dirty="0" err="1" smtClean="0">
                <a:latin typeface="+mn-lt"/>
              </a:rPr>
              <a:t>Anant</a:t>
            </a:r>
            <a:r>
              <a:rPr lang="en-US" sz="6300" dirty="0" smtClean="0">
                <a:latin typeface="+mn-lt"/>
              </a:rPr>
              <a:t> Agarwal, Salman Khan, Andrew Ng (</a:t>
            </a:r>
            <a:r>
              <a:rPr lang="en-US" sz="6300" dirty="0" err="1" smtClean="0">
                <a:latin typeface="+mn-lt"/>
              </a:rPr>
              <a:t>Coursera</a:t>
            </a:r>
            <a:r>
              <a:rPr lang="en-US" sz="6300" dirty="0" smtClean="0">
                <a:latin typeface="+mn-lt"/>
              </a:rPr>
              <a:t>)</a:t>
            </a:r>
          </a:p>
          <a:p>
            <a:pPr lvl="1"/>
            <a:r>
              <a:rPr lang="en-US" sz="6300" dirty="0" smtClean="0">
                <a:latin typeface="+mn-lt"/>
              </a:rPr>
              <a:t>Business Roundtable of employers who hire graduates of distance </a:t>
            </a:r>
            <a:r>
              <a:rPr lang="en-US" sz="6300" dirty="0" err="1" smtClean="0">
                <a:latin typeface="+mn-lt"/>
              </a:rPr>
              <a:t>ed</a:t>
            </a:r>
            <a:endParaRPr lang="en-US" sz="6300" dirty="0" smtClean="0">
              <a:latin typeface="+mn-lt"/>
            </a:endParaRPr>
          </a:p>
          <a:p>
            <a:endParaRPr lang="en-US" sz="11200" dirty="0" smtClean="0">
              <a:latin typeface="+mn-lt"/>
            </a:endParaRPr>
          </a:p>
          <a:p>
            <a:endParaRPr lang="en-US" sz="11200" dirty="0" smtClean="0">
              <a:latin typeface="+mn-lt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24-FF19-414C-83C3-F1CF01D73E8C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3AA-8624-4366-AD50-CFD44A2A5D5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9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" y="1143000"/>
            <a:ext cx="7086600" cy="48006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8400" b="1" dirty="0">
                <a:latin typeface="+mn-lt"/>
              </a:rPr>
              <a:t>7</a:t>
            </a:r>
            <a:r>
              <a:rPr lang="en-US" sz="8400" b="1" dirty="0" smtClean="0">
                <a:latin typeface="+mn-lt"/>
              </a:rPr>
              <a:t>. Sales Plan</a:t>
            </a:r>
          </a:p>
          <a:p>
            <a:r>
              <a:rPr lang="en-US" sz="8000" dirty="0" smtClean="0">
                <a:latin typeface="+mn-lt"/>
              </a:rPr>
              <a:t>Research credential (Job Analysis) and develop assessment within first year</a:t>
            </a:r>
          </a:p>
          <a:p>
            <a:r>
              <a:rPr lang="en-US" sz="8000" dirty="0" smtClean="0">
                <a:latin typeface="+mn-lt"/>
              </a:rPr>
              <a:t>Goal is to reach initial milestone of 25,000 </a:t>
            </a:r>
            <a:r>
              <a:rPr lang="en-US" sz="8000" dirty="0" err="1" smtClean="0">
                <a:latin typeface="+mn-lt"/>
              </a:rPr>
              <a:t>certificants</a:t>
            </a:r>
            <a:r>
              <a:rPr lang="en-US" sz="8000" dirty="0" smtClean="0">
                <a:latin typeface="+mn-lt"/>
              </a:rPr>
              <a:t> within the first three years using early adopter, cornerstone institutions</a:t>
            </a:r>
          </a:p>
          <a:p>
            <a:r>
              <a:rPr lang="en-US" sz="8000" dirty="0" smtClean="0">
                <a:latin typeface="+mn-lt"/>
              </a:rPr>
              <a:t>Long term goal is to have over 100,000 certified instructors globally with room for growth in emerging markets</a:t>
            </a:r>
          </a:p>
          <a:p>
            <a:r>
              <a:rPr lang="en-US" sz="8000" dirty="0" smtClean="0">
                <a:latin typeface="+mn-lt"/>
              </a:rPr>
              <a:t>Participate and partner actively at </a:t>
            </a:r>
            <a:r>
              <a:rPr lang="en-US" sz="8000" dirty="0" err="1" smtClean="0">
                <a:latin typeface="+mn-lt"/>
              </a:rPr>
              <a:t>EduCAUSE</a:t>
            </a:r>
            <a:r>
              <a:rPr lang="en-US" sz="8000" dirty="0" smtClean="0">
                <a:latin typeface="+mn-lt"/>
              </a:rPr>
              <a:t> and other online learning venues</a:t>
            </a:r>
          </a:p>
          <a:p>
            <a:pPr marL="0" indent="0">
              <a:buNone/>
            </a:pPr>
            <a:endParaRPr lang="en-US" sz="6700" dirty="0">
              <a:latin typeface="+mn-lt"/>
            </a:endParaRPr>
          </a:p>
          <a:p>
            <a:pPr marL="0" indent="0">
              <a:buNone/>
            </a:pPr>
            <a:endParaRPr lang="en-US" sz="6700" dirty="0" smtClean="0">
              <a:latin typeface="+mn-lt"/>
            </a:endParaRPr>
          </a:p>
          <a:p>
            <a:endParaRPr lang="en-US" sz="11200" dirty="0" smtClean="0">
              <a:latin typeface="+mn-lt"/>
            </a:endParaRPr>
          </a:p>
          <a:p>
            <a:endParaRPr lang="en-US" sz="11200" dirty="0" smtClean="0">
              <a:latin typeface="+mn-lt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24-FF19-414C-83C3-F1CF01D73E8C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3AA-8624-4366-AD50-CFD44A2A5D5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600" y="1143000"/>
            <a:ext cx="7086600" cy="4800600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10000" b="1" dirty="0">
                <a:latin typeface="+mn-lt"/>
              </a:rPr>
              <a:t>8</a:t>
            </a:r>
            <a:r>
              <a:rPr lang="en-US" sz="10000" b="1" dirty="0" smtClean="0">
                <a:latin typeface="+mn-lt"/>
              </a:rPr>
              <a:t>. “Wild Card”</a:t>
            </a:r>
            <a:endParaRPr lang="en-US" sz="11200" b="1" dirty="0" smtClean="0">
              <a:latin typeface="+mn-lt"/>
            </a:endParaRPr>
          </a:p>
          <a:p>
            <a:r>
              <a:rPr lang="en-US" sz="8000" dirty="0" smtClean="0">
                <a:latin typeface="+mn-lt"/>
              </a:rPr>
              <a:t>Assessment is focused on </a:t>
            </a:r>
            <a:r>
              <a:rPr lang="en-US" sz="8000" b="1" dirty="0" smtClean="0">
                <a:solidFill>
                  <a:srgbClr val="FF0000"/>
                </a:solidFill>
                <a:latin typeface="+mn-lt"/>
              </a:rPr>
              <a:t>the marriage of technology and pedagogy</a:t>
            </a:r>
            <a:r>
              <a:rPr lang="en-US" sz="8000" dirty="0" smtClean="0">
                <a:latin typeface="+mn-lt"/>
              </a:rPr>
              <a:t>, using a performance-based LMS technology embedded directly in the assessment.</a:t>
            </a:r>
          </a:p>
          <a:p>
            <a:r>
              <a:rPr lang="en-US" sz="8000" dirty="0" smtClean="0">
                <a:latin typeface="+mn-lt"/>
              </a:rPr>
              <a:t>Final board-review performance assessment delivered in an online-proctored environment</a:t>
            </a:r>
          </a:p>
          <a:p>
            <a:endParaRPr lang="en-US" sz="8000" dirty="0" smtClean="0">
              <a:latin typeface="+mn-lt"/>
            </a:endParaRPr>
          </a:p>
          <a:p>
            <a:pPr marL="0" indent="0">
              <a:buNone/>
            </a:pPr>
            <a:endParaRPr lang="en-US" sz="11200" dirty="0" smtClean="0">
              <a:latin typeface="+mn-lt"/>
            </a:endParaRPr>
          </a:p>
          <a:p>
            <a:endParaRPr lang="en-US" sz="11200" dirty="0" smtClean="0">
              <a:latin typeface="+mn-lt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24-FF19-414C-83C3-F1CF01D73E8C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3AA-8624-4366-AD50-CFD44A2A5D5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7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234</Words>
  <Application>Microsoft Office PowerPoint</Application>
  <PresentationFormat>On-screen Show (4:3)</PresentationFormat>
  <Paragraphs>101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Office Theme</vt:lpstr>
      <vt:lpstr>1_Custom Design</vt:lpstr>
      <vt:lpstr>Hackathon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Chuck Phillips</dc:creator>
  <cp:lastModifiedBy>Kerri Davis (DEVAULT)</cp:lastModifiedBy>
  <cp:revision>42</cp:revision>
  <dcterms:created xsi:type="dcterms:W3CDTF">2014-11-14T13:58:02Z</dcterms:created>
  <dcterms:modified xsi:type="dcterms:W3CDTF">2015-03-03T19:36:08Z</dcterms:modified>
</cp:coreProperties>
</file>