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2"/>
  </p:notesMasterIdLst>
  <p:handoutMasterIdLst>
    <p:handoutMasterId r:id="rId13"/>
  </p:handoutMasterIdLst>
  <p:sldIdLst>
    <p:sldId id="272" r:id="rId3"/>
    <p:sldId id="273" r:id="rId4"/>
    <p:sldId id="275" r:id="rId5"/>
    <p:sldId id="277" r:id="rId6"/>
    <p:sldId id="286" r:id="rId7"/>
    <p:sldId id="281" r:id="rId8"/>
    <p:sldId id="280" r:id="rId9"/>
    <p:sldId id="285" r:id="rId10"/>
    <p:sldId id="282" r:id="rId11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DDDDD"/>
    <a:srgbClr val="791D7E"/>
    <a:srgbClr val="CC8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5" autoAdjust="0"/>
    <p:restoredTop sz="94660"/>
  </p:normalViewPr>
  <p:slideViewPr>
    <p:cSldViewPr>
      <p:cViewPr>
        <p:scale>
          <a:sx n="80" d="100"/>
          <a:sy n="80" d="100"/>
        </p:scale>
        <p:origin x="-1440" y="-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85DF1-2A07-4E9E-AC65-2664AC0ED5A8}" type="datetimeFigureOut">
              <a:rPr lang="en-GB" smtClean="0"/>
              <a:t>03/03/2015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8E64F-53A1-4130-A7E6-02FBA44353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32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BA7A-326C-4D8B-838D-AECE3E030278}" type="datetimeFigureOut">
              <a:rPr lang="en-US" smtClean="0"/>
              <a:t>3/3/2015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A771-4334-483F-92D5-944C3C4896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0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667000"/>
            <a:ext cx="9144000" cy="1447800"/>
          </a:xfrm>
          <a:prstGeom prst="rect">
            <a:avLst/>
          </a:prstGeom>
          <a:solidFill>
            <a:srgbClr val="CC8E1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663825"/>
            <a:ext cx="6477000" cy="1450975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191000"/>
            <a:ext cx="6477000" cy="6858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2098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0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8ADC-ABD2-4A9B-B28D-AA01983EA9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5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422D-D98F-4D0C-9487-14142F7FB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62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47800" y="6553201"/>
            <a:ext cx="2895600" cy="152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9EA6-BBE9-4BB8-8415-27CBC1961D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C:\Users\Chuck Phillips\Desktop\DD140273 - ATP 2015 website\Presentation Template\Graphics\ATP-2015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58" y="228600"/>
            <a:ext cx="91623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2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/>
          <a:p>
            <a:r>
              <a:rPr lang="en-US" dirty="0" smtClean="0"/>
              <a:t>12/2/2014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0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5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7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0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64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CC8E12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0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9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58" y="1295400"/>
            <a:ext cx="868924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61F3-D0F1-43DC-AD9F-CA9E12212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4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20040"/>
            <a:ext cx="9144000" cy="731520"/>
          </a:xfrm>
          <a:prstGeom prst="rect">
            <a:avLst/>
          </a:prstGeom>
          <a:solidFill>
            <a:srgbClr val="CC8E1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320040"/>
            <a:ext cx="7543800" cy="73152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56" y="1295400"/>
            <a:ext cx="8689244" cy="5334000"/>
          </a:xfrm>
          <a:prstGeom prst="rect">
            <a:avLst/>
          </a:prstGeom>
          <a:solidFill>
            <a:srgbClr val="FFFFFF">
              <a:alpha val="96863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12/2/2014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Users\Chuck Phillips\Desktop\DD140273 - ATP 2015 website\Presentation Template\Graphics\ATP-2015-logo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58" y="228600"/>
            <a:ext cx="91623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4" r:id="rId5"/>
    <p:sldLayoutId id="2147483655" r:id="rId6"/>
    <p:sldLayoutId id="2147483658" r:id="rId7"/>
    <p:sldLayoutId id="2147483657" r:id="rId8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0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60375" indent="-460375" algn="l" defTabSz="914400" rtl="0" eaLnBrk="1" latinLnBrk="0" hangingPunct="1">
        <a:spcBef>
          <a:spcPct val="20000"/>
        </a:spcBef>
        <a:buClr>
          <a:srgbClr val="791D7E"/>
        </a:buClr>
        <a:buSzPct val="150000"/>
        <a:buFont typeface="Arial" panose="020B0604020202020204" pitchFamily="34" charset="0"/>
        <a:buChar char="■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spcAft>
          <a:spcPts val="600"/>
        </a:spcAft>
        <a:buClr>
          <a:schemeClr val="bg1">
            <a:lumMod val="65000"/>
          </a:schemeClr>
        </a:buClr>
        <a:buSzPct val="150000"/>
        <a:buFont typeface="Arial" panose="020B0604020202020204" pitchFamily="34" charset="0"/>
        <a:buChar char="■"/>
        <a:defRPr sz="2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201738" indent="-287338" algn="l" defTabSz="914400" rtl="0" eaLnBrk="1" latinLnBrk="0" hangingPunct="1">
        <a:spcBef>
          <a:spcPts val="600"/>
        </a:spcBef>
        <a:spcAft>
          <a:spcPts val="600"/>
        </a:spcAft>
        <a:buClr>
          <a:schemeClr val="bg1">
            <a:lumMod val="65000"/>
          </a:schemeClr>
        </a:buClr>
        <a:buSzPct val="150000"/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20040"/>
            <a:ext cx="8915400" cy="731520"/>
          </a:xfrm>
          <a:prstGeom prst="rect">
            <a:avLst/>
          </a:prstGeom>
          <a:solidFill>
            <a:srgbClr val="CC8E1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 descr="C:\Users\Chuck Phillips\Desktop\DD140273 - ATP 2015 website\Presentation Template\Graphics\ATP-2015-logo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58" y="228600"/>
            <a:ext cx="91623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20040"/>
            <a:ext cx="7467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58" y="1295400"/>
            <a:ext cx="8689242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158" y="6553200"/>
            <a:ext cx="1145442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12/2/2014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705600" y="6470904"/>
            <a:ext cx="2438400" cy="213360"/>
          </a:xfrm>
          <a:prstGeom prst="rect">
            <a:avLst/>
          </a:prstGeom>
          <a:solidFill>
            <a:srgbClr val="CC8E1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400800"/>
            <a:ext cx="365760" cy="365760"/>
          </a:xfrm>
          <a:prstGeom prst="rect">
            <a:avLst/>
          </a:prstGeom>
          <a:solidFill>
            <a:srgbClr val="791D7E"/>
          </a:solidFill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16501D5-A1E9-4250-B5CE-B27860941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8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3" r:id="rId3"/>
    <p:sldLayoutId id="2147483674" r:id="rId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60375" indent="-460375" algn="l" defTabSz="914400" rtl="0" eaLnBrk="1" latinLnBrk="0" hangingPunct="1">
        <a:spcBef>
          <a:spcPct val="20000"/>
        </a:spcBef>
        <a:buClr>
          <a:srgbClr val="791D7E"/>
        </a:buClr>
        <a:buSzPct val="150000"/>
        <a:buFont typeface="Arial" panose="020B0604020202020204" pitchFamily="34" charset="0"/>
        <a:buChar char="■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50000"/>
        <a:buFont typeface="Arial" panose="020B0604020202020204" pitchFamily="34" charset="0"/>
        <a:buChar char="■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8600" y="-152400"/>
            <a:ext cx="9601200" cy="23622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95600" y="2286000"/>
            <a:ext cx="5791200" cy="2286000"/>
          </a:xfrm>
        </p:spPr>
        <p:txBody>
          <a:bodyPr/>
          <a:lstStyle/>
          <a:p>
            <a:r>
              <a:rPr lang="nl-NL" dirty="0" err="1" smtClean="0"/>
              <a:t>Hackathon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152400" y="4495800"/>
            <a:ext cx="9525000" cy="243840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sz="6000" b="1" dirty="0" smtClean="0"/>
              <a:t>TEAM</a:t>
            </a:r>
            <a:r>
              <a:rPr lang="nl-NL" sz="6000" dirty="0" smtClean="0"/>
              <a:t> </a:t>
            </a:r>
            <a:r>
              <a:rPr lang="nl-NL" sz="6000" b="1" dirty="0" smtClean="0">
                <a:solidFill>
                  <a:srgbClr val="7030A0"/>
                </a:solidFill>
              </a:rPr>
              <a:t>PURPLE</a:t>
            </a:r>
            <a:endParaRPr lang="nl-NL" sz="6000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://cdn2.hubspot.net/hub/321138/file-1455482619-png/gamification-of-edu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0000" b="1" dirty="0" smtClean="0">
                <a:latin typeface="+mn-lt"/>
              </a:rPr>
              <a:t>1. Product </a:t>
            </a:r>
            <a:r>
              <a:rPr lang="en-US" sz="10000" b="1" dirty="0" smtClean="0">
                <a:latin typeface="+mn-lt"/>
              </a:rPr>
              <a:t>Brand</a:t>
            </a:r>
            <a:endParaRPr lang="en-US" sz="10000" b="1" dirty="0" smtClean="0">
              <a:latin typeface="+mn-lt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en-US" sz="8000" b="1" dirty="0">
                <a:latin typeface="+mn-lt"/>
              </a:rPr>
              <a:t>Gamification Design </a:t>
            </a:r>
            <a:r>
              <a:rPr lang="en-US" sz="8000" b="1" dirty="0" smtClean="0">
                <a:latin typeface="+mn-lt"/>
              </a:rPr>
              <a:t>Professional </a:t>
            </a:r>
            <a:r>
              <a:rPr lang="en-US" sz="8000" dirty="0" smtClean="0">
                <a:latin typeface="+mn-lt"/>
              </a:rPr>
              <a:t>(</a:t>
            </a:r>
            <a:r>
              <a:rPr lang="en-US" sz="11100" b="1" dirty="0" smtClean="0">
                <a:solidFill>
                  <a:srgbClr val="7030A0"/>
                </a:solidFill>
                <a:latin typeface="+mn-lt"/>
              </a:rPr>
              <a:t>GamePro</a:t>
            </a:r>
            <a:r>
              <a:rPr lang="en-US" sz="8000" dirty="0" smtClean="0">
                <a:latin typeface="+mn-lt"/>
              </a:rPr>
              <a:t>)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sz="8000" dirty="0" smtClean="0">
                <a:latin typeface="+mn-lt"/>
              </a:rPr>
              <a:t>Purpose: </a:t>
            </a:r>
            <a:r>
              <a:rPr lang="en-US" sz="8000" b="1" dirty="0" smtClean="0">
                <a:latin typeface="+mn-lt"/>
              </a:rPr>
              <a:t>Professionalize and establish standards of measurement for gamification in online learning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sz="8000" dirty="0" smtClean="0">
                <a:latin typeface="+mn-lt"/>
              </a:rPr>
              <a:t>Tag line: Where </a:t>
            </a:r>
            <a:r>
              <a:rPr lang="en-US" sz="8000" b="1" dirty="0" smtClean="0">
                <a:latin typeface="+mn-lt"/>
              </a:rPr>
              <a:t>creativity</a:t>
            </a:r>
            <a:r>
              <a:rPr lang="en-US" sz="8000" dirty="0" smtClean="0">
                <a:latin typeface="+mn-lt"/>
              </a:rPr>
              <a:t> and </a:t>
            </a:r>
            <a:r>
              <a:rPr lang="en-US" sz="8000" b="1" dirty="0" smtClean="0">
                <a:latin typeface="+mn-lt"/>
              </a:rPr>
              <a:t>measurement</a:t>
            </a:r>
            <a:r>
              <a:rPr lang="en-US" sz="8000" dirty="0" smtClean="0">
                <a:latin typeface="+mn-lt"/>
              </a:rPr>
              <a:t> </a:t>
            </a:r>
            <a:r>
              <a:rPr lang="en-US" sz="8000" b="1" dirty="0" smtClean="0">
                <a:latin typeface="+mn-lt"/>
              </a:rPr>
              <a:t>meet</a:t>
            </a:r>
            <a:endParaRPr lang="en-US" sz="11200" dirty="0" smtClean="0">
              <a:latin typeface="+mn-lt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en-US" sz="8000" dirty="0" smtClean="0">
                <a:latin typeface="+mn-lt"/>
              </a:rPr>
              <a:t>Brand promise: </a:t>
            </a:r>
            <a:r>
              <a:rPr lang="en-US" sz="8000" b="1" dirty="0" smtClean="0">
                <a:latin typeface="+mn-lt"/>
              </a:rPr>
              <a:t>“Level up” </a:t>
            </a:r>
            <a:r>
              <a:rPr lang="en-US" sz="8000" dirty="0" smtClean="0">
                <a:latin typeface="+mn-lt"/>
              </a:rPr>
              <a:t>learning through gaming by establishing standards</a:t>
            </a:r>
            <a:endParaRPr lang="en-US" sz="8000" dirty="0">
              <a:latin typeface="+mn-lt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0000" b="1" dirty="0">
                <a:latin typeface="+mn-lt"/>
              </a:rPr>
              <a:t>2</a:t>
            </a:r>
            <a:r>
              <a:rPr lang="en-US" sz="10000" b="1" dirty="0" smtClean="0">
                <a:latin typeface="+mn-lt"/>
              </a:rPr>
              <a:t>. Program </a:t>
            </a:r>
            <a:r>
              <a:rPr lang="en-US" sz="10000" b="1" dirty="0">
                <a:latin typeface="+mn-lt"/>
              </a:rPr>
              <a:t>Description </a:t>
            </a:r>
            <a:endParaRPr lang="en-US" sz="10000" b="1" dirty="0" smtClean="0">
              <a:latin typeface="+mn-lt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en-US" sz="10400" dirty="0">
                <a:latin typeface="+mn-lt"/>
              </a:rPr>
              <a:t>Rationale: Establish </a:t>
            </a:r>
            <a:r>
              <a:rPr lang="en-US" sz="10400" b="1" dirty="0">
                <a:latin typeface="+mn-lt"/>
              </a:rPr>
              <a:t>standards</a:t>
            </a:r>
            <a:r>
              <a:rPr lang="en-US" sz="10400" dirty="0">
                <a:latin typeface="+mn-lt"/>
              </a:rPr>
              <a:t> and s</a:t>
            </a:r>
            <a:r>
              <a:rPr lang="en-US" sz="10400" b="1" dirty="0">
                <a:latin typeface="+mn-lt"/>
              </a:rPr>
              <a:t>elf-regulation</a:t>
            </a:r>
            <a:r>
              <a:rPr lang="en-US" sz="10400" dirty="0">
                <a:latin typeface="+mn-lt"/>
              </a:rPr>
              <a:t> in this emerging field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sz="10400" dirty="0">
                <a:latin typeface="+mn-lt"/>
              </a:rPr>
              <a:t>Motivation: </a:t>
            </a:r>
            <a:r>
              <a:rPr lang="en-US" sz="10400" b="1" dirty="0">
                <a:latin typeface="+mn-lt"/>
              </a:rPr>
              <a:t>The new learning for all ages globally</a:t>
            </a:r>
          </a:p>
          <a:p>
            <a:pPr lvl="1"/>
            <a:r>
              <a:rPr lang="en-US" sz="7600" dirty="0" smtClean="0">
                <a:latin typeface="+mn-lt"/>
              </a:rPr>
              <a:t>Create the benchmark for gamification in online learning</a:t>
            </a:r>
            <a:endParaRPr lang="en-US" sz="8000" dirty="0">
              <a:latin typeface="+mn-lt"/>
            </a:endParaRPr>
          </a:p>
          <a:p>
            <a:pPr lvl="1"/>
            <a:r>
              <a:rPr lang="en-US" sz="8000" dirty="0" smtClean="0">
                <a:latin typeface="+mn-lt"/>
              </a:rPr>
              <a:t>Users: Quality product</a:t>
            </a:r>
          </a:p>
          <a:p>
            <a:pPr lvl="1"/>
            <a:r>
              <a:rPr lang="en-US" sz="8000" dirty="0" smtClean="0">
                <a:latin typeface="+mn-lt"/>
              </a:rPr>
              <a:t>Providers: Quality program, meet a standard</a:t>
            </a:r>
          </a:p>
          <a:p>
            <a:pPr lvl="1"/>
            <a:r>
              <a:rPr lang="en-US" sz="8000" dirty="0" smtClean="0">
                <a:latin typeface="+mn-lt"/>
              </a:rPr>
              <a:t>Educators: Increases potential for learning and reach</a:t>
            </a:r>
            <a:endParaRPr lang="en-US" sz="8000" dirty="0">
              <a:latin typeface="+mn-lt"/>
            </a:endParaRPr>
          </a:p>
          <a:p>
            <a:pPr lvl="1"/>
            <a:r>
              <a:rPr lang="en-US" sz="8000" dirty="0" smtClean="0">
                <a:latin typeface="+mn-lt"/>
              </a:rPr>
              <a:t>Public: By setting standard, creates trust and safe and secure environment</a:t>
            </a:r>
          </a:p>
          <a:p>
            <a:pPr lvl="1"/>
            <a:r>
              <a:rPr lang="en-US" sz="8000" dirty="0" smtClean="0">
                <a:latin typeface="+mn-lt"/>
              </a:rPr>
              <a:t>Government</a:t>
            </a:r>
            <a:r>
              <a:rPr lang="en-US" sz="8000" dirty="0">
                <a:latin typeface="+mn-lt"/>
              </a:rPr>
              <a:t>: </a:t>
            </a:r>
            <a:r>
              <a:rPr lang="en-US" sz="8000" dirty="0" smtClean="0">
                <a:latin typeface="+mn-lt"/>
              </a:rPr>
              <a:t>Eliminates </a:t>
            </a:r>
            <a:r>
              <a:rPr lang="en-US" sz="8000" dirty="0">
                <a:latin typeface="+mn-lt"/>
              </a:rPr>
              <a:t>need for </a:t>
            </a:r>
            <a:r>
              <a:rPr lang="en-US" sz="8000" dirty="0" smtClean="0">
                <a:latin typeface="+mn-lt"/>
              </a:rPr>
              <a:t>intervention</a:t>
            </a:r>
            <a:endParaRPr lang="en-US" sz="7600" dirty="0" smtClean="0">
              <a:latin typeface="+mn-lt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51054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8400" b="1" dirty="0">
                <a:latin typeface="+mn-lt"/>
              </a:rPr>
              <a:t>3</a:t>
            </a:r>
            <a:r>
              <a:rPr lang="en-US" sz="8400" b="1" dirty="0" smtClean="0">
                <a:latin typeface="+mn-lt"/>
              </a:rPr>
              <a:t>. Program </a:t>
            </a:r>
            <a:r>
              <a:rPr lang="en-US" sz="8400" b="1" dirty="0" smtClean="0">
                <a:latin typeface="+mn-lt"/>
              </a:rPr>
              <a:t>Strategy</a:t>
            </a:r>
            <a:endParaRPr lang="en-US" sz="6700" dirty="0" smtClean="0">
              <a:latin typeface="+mn-lt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en-US" sz="6700" b="1" dirty="0" smtClean="0">
                <a:latin typeface="+mn-lt"/>
              </a:rPr>
              <a:t>Eligibility</a:t>
            </a:r>
            <a:r>
              <a:rPr lang="en-US" sz="6700" dirty="0" smtClean="0">
                <a:latin typeface="+mn-lt"/>
              </a:rPr>
              <a:t>: Agree to ethical standards / code of conduct, background che</a:t>
            </a:r>
            <a:r>
              <a:rPr lang="en-US" sz="6700" dirty="0" smtClean="0">
                <a:latin typeface="+mn-lt"/>
              </a:rPr>
              <a:t>ck (protection of learners, particularly children)</a:t>
            </a:r>
            <a:endParaRPr lang="en-US" sz="6700" dirty="0" smtClean="0">
              <a:latin typeface="+mn-lt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en-US" sz="6700" b="1" dirty="0" smtClean="0">
                <a:latin typeface="+mn-lt"/>
              </a:rPr>
              <a:t>Assessment</a:t>
            </a:r>
            <a:r>
              <a:rPr lang="en-US" sz="6700" dirty="0" smtClean="0">
                <a:latin typeface="+mn-lt"/>
              </a:rPr>
              <a:t>: Two-part performance based assessment</a:t>
            </a:r>
          </a:p>
          <a:p>
            <a:pPr lvl="1"/>
            <a:r>
              <a:rPr lang="en-US" sz="6300" dirty="0" smtClean="0">
                <a:latin typeface="+mn-lt"/>
              </a:rPr>
              <a:t>Perform: Simulations of game design, computer graded using grading rubric</a:t>
            </a:r>
          </a:p>
          <a:p>
            <a:pPr lvl="1"/>
            <a:r>
              <a:rPr lang="en-US" sz="6300" dirty="0" smtClean="0">
                <a:latin typeface="+mn-lt"/>
              </a:rPr>
              <a:t>Portfolio: candidate creates gamification product, obtain ratings from end users on outcomes (e.g., user experience, link to objectives)</a:t>
            </a:r>
            <a:endParaRPr lang="en-US" sz="6300" dirty="0" smtClean="0">
              <a:latin typeface="+mn-lt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en-US" sz="6700" b="1" dirty="0" smtClean="0">
                <a:latin typeface="+mn-lt"/>
              </a:rPr>
              <a:t>Maintenance</a:t>
            </a:r>
            <a:r>
              <a:rPr lang="en-US" sz="6700" dirty="0" smtClean="0">
                <a:latin typeface="+mn-lt"/>
              </a:rPr>
              <a:t>: Recertification done through repeating the </a:t>
            </a:r>
            <a:r>
              <a:rPr lang="en-US" sz="6700" dirty="0" smtClean="0">
                <a:latin typeface="+mn-lt"/>
              </a:rPr>
              <a:t>certification process, ‘levels up’ to </a:t>
            </a:r>
            <a:r>
              <a:rPr lang="en-US" sz="6700" dirty="0" smtClean="0">
                <a:latin typeface="+mn-lt"/>
              </a:rPr>
              <a:t>higher level of certification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sz="6700" dirty="0" smtClean="0">
                <a:latin typeface="+mn-lt"/>
              </a:rPr>
              <a:t>Certification valid for two years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sz="6700" dirty="0" smtClean="0">
                <a:latin typeface="+mn-lt"/>
              </a:rPr>
              <a:t>Developed through agile process to keep up with pace of change</a:t>
            </a:r>
            <a:endParaRPr lang="en-US" sz="6700" dirty="0" smtClean="0">
              <a:latin typeface="+mn-lt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8400" b="1" dirty="0">
                <a:latin typeface="+mn-lt"/>
              </a:rPr>
              <a:t>4</a:t>
            </a:r>
            <a:r>
              <a:rPr lang="en-US" sz="8400" b="1" dirty="0" smtClean="0">
                <a:latin typeface="+mn-lt"/>
              </a:rPr>
              <a:t>. Target Market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sz="6700" b="1" dirty="0" smtClean="0">
                <a:latin typeface="+mn-lt"/>
              </a:rPr>
              <a:t>Potential Certificants</a:t>
            </a:r>
            <a:r>
              <a:rPr lang="en-US" sz="6700" dirty="0" smtClean="0">
                <a:latin typeface="+mn-lt"/>
              </a:rPr>
              <a:t>: </a:t>
            </a:r>
            <a:r>
              <a:rPr lang="en-US" sz="6700" dirty="0">
                <a:latin typeface="+mn-lt"/>
              </a:rPr>
              <a:t>Instructional </a:t>
            </a:r>
            <a:r>
              <a:rPr lang="en-US" sz="6700" dirty="0" smtClean="0">
                <a:latin typeface="+mn-lt"/>
              </a:rPr>
              <a:t>Designers</a:t>
            </a:r>
            <a:r>
              <a:rPr lang="en-US" sz="6700" dirty="0">
                <a:latin typeface="+mn-lt"/>
              </a:rPr>
              <a:t>, Creative </a:t>
            </a:r>
            <a:r>
              <a:rPr lang="en-US" sz="6700" dirty="0" smtClean="0">
                <a:latin typeface="+mn-lt"/>
              </a:rPr>
              <a:t>Professionals, Entrepreneurs</a:t>
            </a:r>
            <a:endParaRPr lang="en-US" sz="6700" dirty="0">
              <a:latin typeface="+mn-lt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en-US" sz="6700" b="1" dirty="0" smtClean="0">
                <a:latin typeface="+mn-lt"/>
              </a:rPr>
              <a:t>Primary Stakeholders: </a:t>
            </a:r>
            <a:r>
              <a:rPr lang="en-US" sz="6700" dirty="0" smtClean="0">
                <a:latin typeface="+mn-lt"/>
              </a:rPr>
              <a:t>Educators, </a:t>
            </a:r>
            <a:r>
              <a:rPr lang="en-US" sz="6700" dirty="0" smtClean="0">
                <a:latin typeface="+mn-lt"/>
              </a:rPr>
              <a:t>Education Providers (e.g., MOOCs), End Users, Homeschoolers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sz="6700" b="1" dirty="0" smtClean="0">
                <a:latin typeface="+mn-lt"/>
              </a:rPr>
              <a:t>Other Stakeholders: </a:t>
            </a:r>
            <a:r>
              <a:rPr lang="en-US" sz="6700" dirty="0" smtClean="0">
                <a:latin typeface="+mn-lt"/>
              </a:rPr>
              <a:t>Measurement Professionals, IT Professionals, Government / Standards Boards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8400" b="1" dirty="0">
                <a:latin typeface="+mn-lt"/>
              </a:rPr>
              <a:t>5</a:t>
            </a:r>
            <a:r>
              <a:rPr lang="en-US" sz="8400" b="1" dirty="0" smtClean="0">
                <a:latin typeface="+mn-lt"/>
              </a:rPr>
              <a:t>. Delivery Plan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sz="8800" dirty="0" smtClean="0">
                <a:latin typeface="+mn-lt"/>
              </a:rPr>
              <a:t>Performance test: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7600" dirty="0" smtClean="0">
                <a:latin typeface="+mn-lt"/>
              </a:rPr>
              <a:t>Online delivery: Live, remote proctored, recorded for playback, higher level security features (e.g., browser lockdown)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sz="8800" dirty="0" smtClean="0">
                <a:latin typeface="+mn-lt"/>
              </a:rPr>
              <a:t>Portfolio assessment: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7600" dirty="0" smtClean="0">
                <a:latin typeface="+mn-lt"/>
              </a:rPr>
              <a:t>Develop a site to distribute the games developed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7600" dirty="0" smtClean="0">
                <a:latin typeface="+mn-lt"/>
              </a:rPr>
              <a:t>Feedback from end users solicited through educational associations (e.g., parent-based, state-based, schools, workforce investment boards)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7600" dirty="0" smtClean="0">
                <a:latin typeface="+mn-lt"/>
              </a:rPr>
              <a:t>Incentivize through provision of learning programs for free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7600" dirty="0" smtClean="0">
                <a:latin typeface="+mn-lt"/>
              </a:rPr>
              <a:t>Built-in ratings to evaluate the game at end of levels/game</a:t>
            </a:r>
            <a:endParaRPr lang="en-US" sz="7600" dirty="0" smtClean="0">
              <a:latin typeface="+mn-lt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en-US" sz="8800" dirty="0" smtClean="0">
                <a:latin typeface="+mn-lt"/>
              </a:rPr>
              <a:t>Recertification:</a:t>
            </a:r>
            <a:endParaRPr lang="en-US" sz="88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7600" dirty="0" smtClean="0">
                <a:latin typeface="+mn-lt"/>
              </a:rPr>
              <a:t>Rapid pace of change, ‘level up’ to next certification level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7600" dirty="0">
                <a:latin typeface="+mn-lt"/>
              </a:rPr>
              <a:t>D</a:t>
            </a:r>
            <a:r>
              <a:rPr lang="en-US" sz="7600" dirty="0" smtClean="0">
                <a:latin typeface="+mn-lt"/>
              </a:rPr>
              <a:t>emonstrates currency, relevance, and advancement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8400" b="1" dirty="0" smtClean="0">
                <a:latin typeface="+mn-lt"/>
              </a:rPr>
              <a:t>6. Marketing Plan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sz="6700" dirty="0" smtClean="0">
                <a:latin typeface="+mn-lt"/>
              </a:rPr>
              <a:t>Channels</a:t>
            </a:r>
          </a:p>
          <a:p>
            <a:pPr lvl="1">
              <a:buSzPct val="100000"/>
              <a:buFont typeface="+mj-lt"/>
              <a:buAutoNum type="arabicPeriod"/>
            </a:pPr>
            <a:r>
              <a:rPr lang="en-US" sz="6200" dirty="0" smtClean="0">
                <a:latin typeface="+mn-lt"/>
              </a:rPr>
              <a:t>Create </a:t>
            </a:r>
            <a:r>
              <a:rPr lang="en-US" sz="6200" b="1" dirty="0" smtClean="0">
                <a:latin typeface="+mn-lt"/>
              </a:rPr>
              <a:t>consortium of top gamification companies </a:t>
            </a:r>
            <a:r>
              <a:rPr lang="en-US" sz="6200" dirty="0" smtClean="0">
                <a:latin typeface="+mn-lt"/>
              </a:rPr>
              <a:t>(e.g., CLD, GTS, BTS): Initial market, early adaptors, adds credibility to effort, fosters collaboration in industry</a:t>
            </a:r>
          </a:p>
          <a:p>
            <a:pPr lvl="1">
              <a:buSzPct val="100000"/>
              <a:buFont typeface="+mj-lt"/>
              <a:buAutoNum type="arabicPeriod"/>
            </a:pPr>
            <a:r>
              <a:rPr lang="en-US" sz="6200" dirty="0" smtClean="0">
                <a:latin typeface="+mn-lt"/>
              </a:rPr>
              <a:t>Identify </a:t>
            </a:r>
            <a:r>
              <a:rPr lang="en-US" sz="6200" b="1" dirty="0" smtClean="0">
                <a:latin typeface="+mn-lt"/>
              </a:rPr>
              <a:t>key educational bodies</a:t>
            </a:r>
            <a:r>
              <a:rPr lang="en-US" sz="6200" dirty="0" smtClean="0">
                <a:latin typeface="+mn-lt"/>
              </a:rPr>
              <a:t>, including schools, colleges, universities, and MOOCs</a:t>
            </a:r>
          </a:p>
          <a:p>
            <a:pPr lvl="1">
              <a:buSzPct val="100000"/>
              <a:buFont typeface="+mj-lt"/>
              <a:buAutoNum type="arabicPeriod"/>
            </a:pPr>
            <a:r>
              <a:rPr lang="en-US" sz="6200" b="1" dirty="0" smtClean="0">
                <a:latin typeface="+mn-lt"/>
              </a:rPr>
              <a:t>Social media</a:t>
            </a:r>
            <a:r>
              <a:rPr lang="en-US" sz="6200" dirty="0" smtClean="0">
                <a:latin typeface="+mn-lt"/>
              </a:rPr>
              <a:t>: leverage tie in between gamification and platforms to market, tie in end users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sz="6700" dirty="0" smtClean="0">
                <a:latin typeface="+mn-lt"/>
              </a:rPr>
              <a:t>Partnerships</a:t>
            </a:r>
          </a:p>
          <a:p>
            <a:pPr lvl="1"/>
            <a:r>
              <a:rPr lang="en-US" sz="6400" dirty="0" smtClean="0">
                <a:latin typeface="+mn-lt"/>
              </a:rPr>
              <a:t>Standards boards</a:t>
            </a:r>
          </a:p>
          <a:p>
            <a:pPr lvl="1"/>
            <a:r>
              <a:rPr lang="en-US" sz="6400" dirty="0" smtClean="0">
                <a:latin typeface="+mn-lt"/>
              </a:rPr>
              <a:t>Educational associations</a:t>
            </a:r>
            <a:endParaRPr lang="en-US" sz="6400" dirty="0">
              <a:latin typeface="+mn-lt"/>
            </a:endParaRPr>
          </a:p>
          <a:p>
            <a:pPr lvl="1"/>
            <a:r>
              <a:rPr lang="en-US" sz="6400" dirty="0" smtClean="0">
                <a:latin typeface="+mn-lt"/>
              </a:rPr>
              <a:t>Workforce skills credentialing area</a:t>
            </a:r>
            <a:endParaRPr lang="en-US" sz="6700" dirty="0" smtClean="0">
              <a:latin typeface="+mn-lt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8400" b="1" dirty="0">
                <a:latin typeface="+mn-lt"/>
              </a:rPr>
              <a:t>7</a:t>
            </a:r>
            <a:r>
              <a:rPr lang="en-US" sz="8400" b="1" dirty="0" smtClean="0">
                <a:latin typeface="+mn-lt"/>
              </a:rPr>
              <a:t>. Sales Plan</a:t>
            </a:r>
          </a:p>
          <a:p>
            <a:pPr>
              <a:spcBef>
                <a:spcPts val="0"/>
              </a:spcBef>
              <a:buSzPct val="100000"/>
              <a:buBlip>
                <a:blip r:embed="rId2"/>
              </a:buBlip>
            </a:pPr>
            <a:r>
              <a:rPr lang="en-US" sz="6700" dirty="0" smtClean="0">
                <a:latin typeface="+mn-lt"/>
              </a:rPr>
              <a:t>Funding</a:t>
            </a:r>
          </a:p>
          <a:p>
            <a:pPr lvl="1">
              <a:spcBef>
                <a:spcPts val="0"/>
              </a:spcBef>
            </a:pPr>
            <a:r>
              <a:rPr lang="en-US" sz="6400" dirty="0" smtClean="0">
                <a:latin typeface="+mn-lt"/>
              </a:rPr>
              <a:t>Start-up: </a:t>
            </a:r>
            <a:r>
              <a:rPr lang="en-US" sz="6400" b="1" dirty="0" smtClean="0">
                <a:latin typeface="+mn-lt"/>
              </a:rPr>
              <a:t>Corporate consortium </a:t>
            </a:r>
            <a:r>
              <a:rPr lang="en-US" sz="6400" dirty="0" smtClean="0">
                <a:latin typeface="+mn-lt"/>
              </a:rPr>
              <a:t>(advisory committee from organizations)</a:t>
            </a:r>
          </a:p>
          <a:p>
            <a:pPr lvl="1">
              <a:spcBef>
                <a:spcPts val="0"/>
              </a:spcBef>
            </a:pPr>
            <a:r>
              <a:rPr lang="en-US" sz="6400" dirty="0" smtClean="0">
                <a:latin typeface="+mn-lt"/>
              </a:rPr>
              <a:t>Virtual program / organization</a:t>
            </a:r>
            <a:endParaRPr lang="en-US" sz="6700" dirty="0" smtClean="0">
              <a:latin typeface="+mn-lt"/>
            </a:endParaRPr>
          </a:p>
          <a:p>
            <a:pPr>
              <a:spcBef>
                <a:spcPts val="0"/>
              </a:spcBef>
              <a:buSzPct val="100000"/>
              <a:buBlip>
                <a:blip r:embed="rId2"/>
              </a:buBlip>
            </a:pPr>
            <a:r>
              <a:rPr lang="en-US" sz="6800" dirty="0" smtClean="0">
                <a:latin typeface="+mn-lt"/>
              </a:rPr>
              <a:t>Viability</a:t>
            </a:r>
            <a:endParaRPr lang="en-US" sz="6800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6500" b="1" dirty="0" smtClean="0">
                <a:latin typeface="+mn-lt"/>
              </a:rPr>
              <a:t>Growth industry </a:t>
            </a:r>
            <a:r>
              <a:rPr lang="en-US" sz="6500" dirty="0" smtClean="0">
                <a:latin typeface="+mn-lt"/>
              </a:rPr>
              <a:t>and </a:t>
            </a:r>
            <a:r>
              <a:rPr lang="en-US" sz="6500" b="1" dirty="0" smtClean="0">
                <a:latin typeface="+mn-lt"/>
              </a:rPr>
              <a:t>critical element of learning experience </a:t>
            </a:r>
            <a:r>
              <a:rPr lang="en-US" sz="6500" dirty="0" smtClean="0">
                <a:latin typeface="+mn-lt"/>
              </a:rPr>
              <a:t>(e.g., pre-K to adult learning theories)</a:t>
            </a:r>
          </a:p>
          <a:p>
            <a:pPr lvl="1">
              <a:spcBef>
                <a:spcPts val="0"/>
              </a:spcBef>
            </a:pPr>
            <a:r>
              <a:rPr lang="en-US" sz="6500" dirty="0" smtClean="0">
                <a:latin typeface="+mn-lt"/>
              </a:rPr>
              <a:t>Portability between platforms, technologies, regions, and industries</a:t>
            </a:r>
          </a:p>
          <a:p>
            <a:pPr lvl="1">
              <a:spcBef>
                <a:spcPts val="0"/>
              </a:spcBef>
            </a:pPr>
            <a:r>
              <a:rPr lang="en-US" sz="6500" dirty="0" smtClean="0">
                <a:latin typeface="+mn-lt"/>
              </a:rPr>
              <a:t>Seek ISO 17024 accreditation</a:t>
            </a:r>
          </a:p>
          <a:p>
            <a:pPr lvl="1">
              <a:spcBef>
                <a:spcPts val="0"/>
              </a:spcBef>
            </a:pPr>
            <a:r>
              <a:rPr lang="en-US" sz="6500" dirty="0" err="1" smtClean="0">
                <a:latin typeface="+mn-lt"/>
              </a:rPr>
              <a:t>Gamficiation</a:t>
            </a:r>
            <a:r>
              <a:rPr lang="en-US" sz="6500" dirty="0" smtClean="0">
                <a:latin typeface="+mn-lt"/>
              </a:rPr>
              <a:t> growth:</a:t>
            </a:r>
            <a:endParaRPr lang="en-US" sz="6500" dirty="0">
              <a:latin typeface="+mn-lt"/>
            </a:endParaRPr>
          </a:p>
          <a:p>
            <a:pPr>
              <a:spcBef>
                <a:spcPts val="0"/>
              </a:spcBef>
              <a:buSzPct val="100000"/>
              <a:buBlip>
                <a:blip r:embed="rId2"/>
              </a:buBlip>
            </a:pPr>
            <a:r>
              <a:rPr lang="en-US" sz="6700" dirty="0" smtClean="0">
                <a:latin typeface="+mn-lt"/>
              </a:rPr>
              <a:t>Implementation Schedule</a:t>
            </a:r>
          </a:p>
          <a:p>
            <a:pPr lvl="1">
              <a:spcBef>
                <a:spcPts val="0"/>
              </a:spcBef>
            </a:pPr>
            <a:r>
              <a:rPr lang="en-US" sz="6400" dirty="0" smtClean="0">
                <a:latin typeface="+mn-lt"/>
              </a:rPr>
              <a:t>Minimally viable product (MVP)</a:t>
            </a:r>
            <a:endParaRPr lang="en-US" sz="6400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6400" b="1" dirty="0" smtClean="0">
                <a:latin typeface="+mn-lt"/>
              </a:rPr>
              <a:t>Initial product development </a:t>
            </a:r>
            <a:r>
              <a:rPr lang="en-US" sz="6400" dirty="0" smtClean="0">
                <a:latin typeface="+mn-lt"/>
              </a:rPr>
              <a:t>in three months</a:t>
            </a:r>
          </a:p>
          <a:p>
            <a:pPr lvl="1">
              <a:spcBef>
                <a:spcPts val="0"/>
              </a:spcBef>
            </a:pPr>
            <a:r>
              <a:rPr lang="en-US" sz="6400" b="1" dirty="0" smtClean="0">
                <a:latin typeface="+mn-lt"/>
              </a:rPr>
              <a:t>Iterative revision cycles </a:t>
            </a:r>
            <a:r>
              <a:rPr lang="en-US" sz="6400" dirty="0" smtClean="0">
                <a:latin typeface="+mn-lt"/>
              </a:rPr>
              <a:t>every 2-3 months</a:t>
            </a:r>
          </a:p>
          <a:p>
            <a:pPr lvl="1">
              <a:spcBef>
                <a:spcPts val="0"/>
              </a:spcBef>
            </a:pPr>
            <a:r>
              <a:rPr lang="en-US" sz="6400" b="1" dirty="0" smtClean="0">
                <a:latin typeface="+mn-lt"/>
              </a:rPr>
              <a:t>Adjust timeline </a:t>
            </a:r>
            <a:r>
              <a:rPr lang="en-US" sz="6400" dirty="0" smtClean="0">
                <a:latin typeface="+mn-lt"/>
              </a:rPr>
              <a:t>as needed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719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1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500" b="1" dirty="0" smtClean="0">
                <a:latin typeface="+mn-lt"/>
              </a:rPr>
              <a:t>8</a:t>
            </a:r>
            <a:r>
              <a:rPr lang="en-US" sz="3500" b="1" dirty="0" smtClean="0">
                <a:latin typeface="+mn-lt"/>
              </a:rPr>
              <a:t>. “Wild Card</a:t>
            </a:r>
            <a:r>
              <a:rPr lang="en-US" sz="3500" b="1" dirty="0" smtClean="0">
                <a:latin typeface="+mn-lt"/>
              </a:rPr>
              <a:t>”</a:t>
            </a:r>
            <a:endParaRPr lang="en-US" sz="35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AutoShape 2" descr="https://mail.google.com/mail/u/0/?ui=2&amp;ik=9d5e8b9bd0&amp;view=fimg&amp;th=14be1014006ddefe&amp;attid=0.1&amp;disp=emb&amp;attbid=ANGjdJ9nZRN2r6kUeu5NH2kH5IFlALL2AMJMfghHhrXaraV_wgd2o559HzlZsyL3nY6oAjoxeGIzaWgnCpWcqpC9lfN2sDYOhPSksQbZ2mopI8BIDq2dP2YoKD0HRWM&amp;sz=w3130-h3510&amp;ats=1425409175201&amp;rm=14be1014006ddef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/?ui=2&amp;ik=9d5e8b9bd0&amp;view=fimg&amp;th=14be1014006ddefe&amp;attid=0.1&amp;disp=emb&amp;attbid=ANGjdJ9nZRN2r6kUeu5NH2kH5IFlALL2AMJMfghHhrXaraV_wgd2o559HzlZsyL3nY6oAjoxeGIzaWgnCpWcqpC9lfN2sDYOhPSksQbZ2mopI8BIDq2dP2YoKD0HRWM&amp;sz=w3130-h3510&amp;ats=1425409175201&amp;rm=14be1014006ddefe&amp;zw&amp;atsh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533400" y="-144463"/>
            <a:ext cx="10287000" cy="71548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31" y="0"/>
            <a:ext cx="6115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178</Words>
  <Application>Microsoft Office PowerPoint</Application>
  <PresentationFormat>On-screen Show (4:3)</PresentationFormat>
  <Paragraphs>85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1_Custom Design</vt:lpstr>
      <vt:lpstr>Hackathon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Phillips</dc:creator>
  <cp:lastModifiedBy>Rory McCorkle-ICA</cp:lastModifiedBy>
  <cp:revision>63</cp:revision>
  <dcterms:created xsi:type="dcterms:W3CDTF">2014-11-14T13:58:02Z</dcterms:created>
  <dcterms:modified xsi:type="dcterms:W3CDTF">2015-03-03T19:10:58Z</dcterms:modified>
</cp:coreProperties>
</file>