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6"/>
  </p:notesMasterIdLst>
  <p:handoutMasterIdLst>
    <p:handoutMasterId r:id="rId17"/>
  </p:handoutMasterIdLst>
  <p:sldIdLst>
    <p:sldId id="272" r:id="rId3"/>
    <p:sldId id="284" r:id="rId4"/>
    <p:sldId id="273" r:id="rId5"/>
    <p:sldId id="275" r:id="rId6"/>
    <p:sldId id="276" r:id="rId7"/>
    <p:sldId id="286" r:id="rId8"/>
    <p:sldId id="277" r:id="rId9"/>
    <p:sldId id="281" r:id="rId10"/>
    <p:sldId id="279" r:id="rId11"/>
    <p:sldId id="280" r:id="rId12"/>
    <p:sldId id="285" r:id="rId13"/>
    <p:sldId id="283" r:id="rId14"/>
    <p:sldId id="282" r:id="rId15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791D7E"/>
    <a:srgbClr val="CC8E1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5" autoAdjust="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C85DF1-2A07-4E9E-AC65-2664AC0ED5A8}" type="datetimeFigureOut">
              <a:rPr lang="en-GB" smtClean="0"/>
              <a:t>03/03/2015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8E64F-53A1-4130-A7E6-02FBA44353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320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3BA7A-326C-4D8B-838D-AECE3E030278}" type="datetimeFigureOut">
              <a:rPr lang="en-US" smtClean="0"/>
              <a:t>3/3/2015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EA771-4334-483F-92D5-944C3C489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07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667000"/>
            <a:ext cx="9144000" cy="1447800"/>
          </a:xfrm>
          <a:prstGeom prst="rect">
            <a:avLst/>
          </a:prstGeom>
          <a:solidFill>
            <a:srgbClr val="CC8E1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0" y="2663825"/>
            <a:ext cx="6477000" cy="1450975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4191000"/>
            <a:ext cx="6477000" cy="6858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20980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60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8ADC-ABD2-4A9B-B28D-AA01983EA96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652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0422D-D98F-4D0C-9487-14142F7FB5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862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47800" y="6553201"/>
            <a:ext cx="2895600" cy="152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09EA6-BBE9-4BB8-8415-27CBC1961D1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Chuck Phillips\Desktop\DD140273 - ATP 2015 website\Presentation Template\Graphics\ATP-2015-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58" y="228600"/>
            <a:ext cx="91623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275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5334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629400"/>
            <a:ext cx="2133600" cy="228600"/>
          </a:xfrm>
        </p:spPr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08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6400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52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2672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74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0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FFFFFF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47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rgbClr val="CC8E12">
              <a:alpha val="9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60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DCCD-3443-445B-9496-1BD3DE62B8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9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158" y="1295400"/>
            <a:ext cx="8689242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12/2/2014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761F3-D0F1-43DC-AD9F-CA9E122123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942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320040"/>
            <a:ext cx="9144000" cy="731520"/>
          </a:xfrm>
          <a:prstGeom prst="rect">
            <a:avLst/>
          </a:prstGeom>
          <a:solidFill>
            <a:srgbClr val="CC8E1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320040"/>
            <a:ext cx="7543800" cy="731520"/>
          </a:xfrm>
          <a:prstGeom prst="rect">
            <a:avLst/>
          </a:prstGeom>
        </p:spPr>
        <p:txBody>
          <a:bodyPr vert="horz" lIns="91440" tIns="0" rIns="91440" bIns="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56" y="1295400"/>
            <a:ext cx="8689244" cy="5334000"/>
          </a:xfrm>
          <a:prstGeom prst="rect">
            <a:avLst/>
          </a:prstGeom>
          <a:solidFill>
            <a:srgbClr val="FFFFFF">
              <a:alpha val="96863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12/2/2014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320DDCCD-3443-445B-9496-1BD3DE62B8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C:\Users\Chuck Phillips\Desktop\DD140273 - ATP 2015 website\Presentation Template\Graphics\ATP-2015-logo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58" y="228600"/>
            <a:ext cx="91623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85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2" r:id="rId4"/>
    <p:sldLayoutId id="2147483654" r:id="rId5"/>
    <p:sldLayoutId id="2147483655" r:id="rId6"/>
    <p:sldLayoutId id="2147483658" r:id="rId7"/>
    <p:sldLayoutId id="2147483657" r:id="rId8"/>
  </p:sldLayoutIdLst>
  <p:hf hdr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4000" b="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60375" indent="-460375" algn="l" defTabSz="914400" rtl="0" eaLnBrk="1" latinLnBrk="0" hangingPunct="1">
        <a:spcBef>
          <a:spcPct val="20000"/>
        </a:spcBef>
        <a:buClr>
          <a:srgbClr val="791D7E"/>
        </a:buClr>
        <a:buSzPct val="150000"/>
        <a:buFont typeface="Arial" panose="020B0604020202020204" pitchFamily="34" charset="0"/>
        <a:buChar char="■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spcAft>
          <a:spcPts val="600"/>
        </a:spcAft>
        <a:buClr>
          <a:schemeClr val="bg1">
            <a:lumMod val="65000"/>
          </a:schemeClr>
        </a:buClr>
        <a:buSzPct val="150000"/>
        <a:buFont typeface="Arial" panose="020B0604020202020204" pitchFamily="34" charset="0"/>
        <a:buChar char="■"/>
        <a:defRPr sz="2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201738" indent="-287338" algn="l" defTabSz="914400" rtl="0" eaLnBrk="1" latinLnBrk="0" hangingPunct="1">
        <a:spcBef>
          <a:spcPts val="600"/>
        </a:spcBef>
        <a:spcAft>
          <a:spcPts val="600"/>
        </a:spcAft>
        <a:buClr>
          <a:schemeClr val="bg1">
            <a:lumMod val="65000"/>
          </a:schemeClr>
        </a:buClr>
        <a:buSzPct val="150000"/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20040"/>
            <a:ext cx="8915400" cy="731520"/>
          </a:xfrm>
          <a:prstGeom prst="rect">
            <a:avLst/>
          </a:prstGeom>
          <a:solidFill>
            <a:srgbClr val="CC8E1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Chuck Phillips\Desktop\DD140273 - ATP 2015 website\Presentation Template\Graphics\ATP-2015-logo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158" y="228600"/>
            <a:ext cx="916234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20040"/>
            <a:ext cx="746760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58" y="1295400"/>
            <a:ext cx="8689242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6158" y="6553200"/>
            <a:ext cx="1145442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smtClean="0"/>
              <a:t>12/2/2014</a:t>
            </a: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705600" y="6470904"/>
            <a:ext cx="2438400" cy="213360"/>
          </a:xfrm>
          <a:prstGeom prst="rect">
            <a:avLst/>
          </a:prstGeom>
          <a:solidFill>
            <a:srgbClr val="CC8E12">
              <a:alpha val="9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9640" y="6400800"/>
            <a:ext cx="365760" cy="365760"/>
          </a:xfrm>
          <a:prstGeom prst="rect">
            <a:avLst/>
          </a:prstGeom>
          <a:solidFill>
            <a:srgbClr val="791D7E"/>
          </a:solidFill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accent4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B16501D5-A1E9-4250-B5CE-B27860941F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8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3" r:id="rId3"/>
    <p:sldLayoutId id="2147483674" r:id="rId4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460375" indent="-460375" algn="l" defTabSz="914400" rtl="0" eaLnBrk="1" latinLnBrk="0" hangingPunct="1">
        <a:spcBef>
          <a:spcPct val="20000"/>
        </a:spcBef>
        <a:buClr>
          <a:srgbClr val="791D7E"/>
        </a:buClr>
        <a:buSzPct val="150000"/>
        <a:buFont typeface="Arial" panose="020B0604020202020204" pitchFamily="34" charset="0"/>
        <a:buChar char="■"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150000"/>
        <a:buFont typeface="Arial" panose="020B0604020202020204" pitchFamily="34" charset="0"/>
        <a:buChar char="■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Arial" panose="020B0604020202020204" pitchFamily="34" charset="0"/>
        <a:buChar char="–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95600" y="2286000"/>
            <a:ext cx="5791200" cy="2286000"/>
          </a:xfrm>
        </p:spPr>
        <p:txBody>
          <a:bodyPr/>
          <a:lstStyle/>
          <a:p>
            <a:r>
              <a:rPr lang="nl-NL" dirty="0" err="1" smtClean="0"/>
              <a:t>Hackathon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819400" y="4343400"/>
            <a:ext cx="5791200" cy="2209800"/>
          </a:xfrm>
        </p:spPr>
        <p:txBody>
          <a:bodyPr>
            <a:normAutofit/>
          </a:bodyPr>
          <a:lstStyle/>
          <a:p>
            <a:endParaRPr lang="nl-NL" dirty="0" smtClean="0"/>
          </a:p>
          <a:p>
            <a:r>
              <a:rPr lang="nl-NL" sz="6000" dirty="0" smtClean="0"/>
              <a:t>TEAM </a:t>
            </a:r>
            <a:r>
              <a:rPr lang="nl-NL" sz="6000" b="1" dirty="0" smtClean="0">
                <a:solidFill>
                  <a:srgbClr val="FF0000"/>
                </a:solidFill>
              </a:rPr>
              <a:t>RED</a:t>
            </a:r>
            <a:endParaRPr lang="nl-NL" sz="6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69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sz="8400" b="1" dirty="0" smtClean="0">
                <a:latin typeface="+mn-lt"/>
              </a:rPr>
              <a:t>6. Marketing Plan</a:t>
            </a:r>
          </a:p>
          <a:p>
            <a:r>
              <a:rPr lang="en-US" sz="4500" dirty="0" smtClean="0">
                <a:latin typeface="+mn-lt"/>
              </a:rPr>
              <a:t>Marketing</a:t>
            </a:r>
          </a:p>
          <a:p>
            <a:pPr lvl="1"/>
            <a:r>
              <a:rPr lang="en-US" sz="3400" dirty="0" smtClean="0">
                <a:latin typeface="+mn-lt"/>
              </a:rPr>
              <a:t>Facebook</a:t>
            </a:r>
          </a:p>
          <a:p>
            <a:pPr lvl="1"/>
            <a:r>
              <a:rPr lang="en-US" sz="3400" dirty="0" smtClean="0">
                <a:latin typeface="+mn-lt"/>
              </a:rPr>
              <a:t>Wed MD</a:t>
            </a:r>
            <a:endParaRPr lang="en-US" sz="3400" dirty="0" smtClean="0">
              <a:latin typeface="+mn-lt"/>
            </a:endParaRPr>
          </a:p>
          <a:p>
            <a:r>
              <a:rPr lang="en-US" sz="4000" dirty="0" smtClean="0">
                <a:latin typeface="+mn-lt"/>
              </a:rPr>
              <a:t>Founding</a:t>
            </a:r>
            <a:r>
              <a:rPr lang="en-US" sz="4000" dirty="0" smtClean="0">
                <a:latin typeface="+mn-lt"/>
              </a:rPr>
              <a:t> Organizations</a:t>
            </a:r>
          </a:p>
          <a:p>
            <a:pPr lvl="1"/>
            <a:r>
              <a:rPr lang="en-US" sz="3600" dirty="0" smtClean="0">
                <a:latin typeface="+mn-lt"/>
              </a:rPr>
              <a:t>ARC</a:t>
            </a:r>
          </a:p>
          <a:p>
            <a:pPr lvl="1"/>
            <a:r>
              <a:rPr lang="en-US" sz="3600" dirty="0" smtClean="0">
                <a:latin typeface="+mn-lt"/>
              </a:rPr>
              <a:t>Board of Pediatrics</a:t>
            </a:r>
          </a:p>
          <a:p>
            <a:pPr lvl="1"/>
            <a:r>
              <a:rPr lang="en-US" sz="3600" dirty="0" smtClean="0">
                <a:latin typeface="+mn-lt"/>
              </a:rPr>
              <a:t>States Licensing Boards</a:t>
            </a:r>
          </a:p>
          <a:p>
            <a:pPr lvl="1"/>
            <a:r>
              <a:rPr lang="en-US" sz="3600" dirty="0" smtClean="0">
                <a:latin typeface="+mn-lt"/>
              </a:rPr>
              <a:t>Autism Speaks</a:t>
            </a:r>
          </a:p>
          <a:p>
            <a:pPr lvl="1"/>
            <a:r>
              <a:rPr lang="en-US" sz="3600" dirty="0" smtClean="0">
                <a:latin typeface="+mn-lt"/>
              </a:rPr>
              <a:t>National Association of Insurance </a:t>
            </a:r>
            <a:r>
              <a:rPr lang="en-US" sz="3600" dirty="0" err="1" smtClean="0">
                <a:latin typeface="+mn-lt"/>
              </a:rPr>
              <a:t>Comissioners</a:t>
            </a:r>
            <a:endParaRPr lang="en-US" sz="3600" dirty="0" smtClean="0">
              <a:latin typeface="+mn-lt"/>
            </a:endParaRPr>
          </a:p>
          <a:p>
            <a:r>
              <a:rPr lang="en-US" sz="4000" dirty="0" smtClean="0">
                <a:latin typeface="+mn-lt"/>
              </a:rPr>
              <a:t>Patrons/Spokespersons</a:t>
            </a:r>
          </a:p>
          <a:p>
            <a:pPr lvl="1"/>
            <a:r>
              <a:rPr lang="en-US" dirty="0" smtClean="0">
                <a:latin typeface="+mn-lt"/>
              </a:rPr>
              <a:t>Brad </a:t>
            </a:r>
            <a:r>
              <a:rPr lang="en-US" smtClean="0">
                <a:latin typeface="+mn-lt"/>
              </a:rPr>
              <a:t>and Angelina</a:t>
            </a:r>
          </a:p>
          <a:p>
            <a:pPr lvl="1"/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97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8400" b="1" dirty="0">
                <a:latin typeface="+mn-lt"/>
              </a:rPr>
              <a:t>7</a:t>
            </a:r>
            <a:r>
              <a:rPr lang="en-US" sz="8400" b="1" dirty="0" smtClean="0">
                <a:latin typeface="+mn-lt"/>
              </a:rPr>
              <a:t>. Sales Plan</a:t>
            </a:r>
          </a:p>
          <a:p>
            <a:r>
              <a:rPr lang="en-US" sz="6700" dirty="0" smtClean="0">
                <a:latin typeface="+mn-lt"/>
              </a:rPr>
              <a:t>resources…</a:t>
            </a:r>
          </a:p>
          <a:p>
            <a:r>
              <a:rPr lang="en-US" sz="6700" dirty="0" smtClean="0">
                <a:latin typeface="+mn-lt"/>
              </a:rPr>
              <a:t>…</a:t>
            </a:r>
          </a:p>
          <a:p>
            <a:r>
              <a:rPr lang="en-US" sz="6700" dirty="0" smtClean="0">
                <a:latin typeface="+mn-lt"/>
              </a:rPr>
              <a:t>…</a:t>
            </a:r>
          </a:p>
          <a:p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9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4800" b="1" dirty="0" err="1" smtClean="0">
                <a:solidFill>
                  <a:srgbClr val="781D7D"/>
                </a:solidFill>
              </a:rPr>
              <a:t>Final</a:t>
            </a:r>
            <a:r>
              <a:rPr lang="nl-NL" sz="4800" b="1" dirty="0" smtClean="0">
                <a:solidFill>
                  <a:srgbClr val="781D7D"/>
                </a:solidFill>
              </a:rPr>
              <a:t> </a:t>
            </a:r>
            <a:r>
              <a:rPr lang="nl-NL" sz="4800" b="1" dirty="0" err="1" smtClean="0">
                <a:solidFill>
                  <a:srgbClr val="781D7D"/>
                </a:solidFill>
              </a:rPr>
              <a:t>considerations</a:t>
            </a:r>
            <a:endParaRPr lang="nl-NL" sz="3600" b="1" dirty="0">
              <a:solidFill>
                <a:srgbClr val="781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042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0000" b="1" dirty="0">
                <a:latin typeface="+mn-lt"/>
              </a:rPr>
              <a:t>8</a:t>
            </a:r>
            <a:r>
              <a:rPr lang="en-US" sz="10000" b="1" dirty="0" smtClean="0">
                <a:latin typeface="+mn-lt"/>
              </a:rPr>
              <a:t>. “Wild Card”</a:t>
            </a:r>
            <a:endParaRPr lang="en-US" sz="11200" b="1" dirty="0" smtClean="0">
              <a:latin typeface="+mn-lt"/>
            </a:endParaRPr>
          </a:p>
          <a:p>
            <a:r>
              <a:rPr lang="en-US" sz="8000" dirty="0" smtClean="0">
                <a:latin typeface="+mn-lt"/>
              </a:rPr>
              <a:t>…</a:t>
            </a:r>
          </a:p>
          <a:p>
            <a:r>
              <a:rPr lang="en-US" sz="8000" dirty="0" smtClean="0">
                <a:latin typeface="+mn-lt"/>
              </a:rPr>
              <a:t>…</a:t>
            </a:r>
          </a:p>
          <a:p>
            <a:r>
              <a:rPr lang="en-US" sz="8000" dirty="0" smtClean="0">
                <a:latin typeface="+mn-lt"/>
              </a:rPr>
              <a:t>…</a:t>
            </a:r>
          </a:p>
          <a:p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72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5400" b="1" dirty="0" smtClean="0">
                <a:solidFill>
                  <a:srgbClr val="781D7D"/>
                </a:solidFill>
              </a:rPr>
              <a:t>Episode 1</a:t>
            </a:r>
            <a:endParaRPr lang="nl-NL" b="1" dirty="0">
              <a:solidFill>
                <a:srgbClr val="781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9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0000" b="1" dirty="0" smtClean="0">
                <a:latin typeface="+mn-lt"/>
              </a:rPr>
              <a:t>1. Product Brand</a:t>
            </a:r>
          </a:p>
          <a:p>
            <a:r>
              <a:rPr lang="en-US" sz="8000" dirty="0" smtClean="0">
                <a:latin typeface="+mn-lt"/>
              </a:rPr>
              <a:t>Team ASD </a:t>
            </a:r>
            <a:endParaRPr lang="en-US" sz="8000" dirty="0" smtClean="0">
              <a:latin typeface="+mn-lt"/>
            </a:endParaRPr>
          </a:p>
          <a:p>
            <a:r>
              <a:rPr lang="en-US" sz="8000" dirty="0" smtClean="0">
                <a:latin typeface="+mn-lt"/>
              </a:rPr>
              <a:t>Training professionals to recognize, diagnose, treat, and support children and adults with ASD.</a:t>
            </a:r>
          </a:p>
          <a:p>
            <a:r>
              <a:rPr lang="en-US" sz="8000" dirty="0" smtClean="0">
                <a:latin typeface="+mn-lt"/>
              </a:rPr>
              <a:t>Target Audience</a:t>
            </a:r>
          </a:p>
          <a:p>
            <a:pPr lvl="1"/>
            <a:r>
              <a:rPr lang="en-US" sz="7200" dirty="0" smtClean="0">
                <a:latin typeface="+mn-lt"/>
              </a:rPr>
              <a:t>Education professionals</a:t>
            </a:r>
          </a:p>
          <a:p>
            <a:pPr lvl="1"/>
            <a:r>
              <a:rPr lang="en-US" sz="7200" dirty="0" smtClean="0">
                <a:latin typeface="+mn-lt"/>
              </a:rPr>
              <a:t>Allied Health Care Professions</a:t>
            </a:r>
          </a:p>
          <a:p>
            <a:pPr lvl="1"/>
            <a:r>
              <a:rPr lang="en-US" sz="7200" dirty="0" smtClean="0">
                <a:latin typeface="+mn-lt"/>
              </a:rPr>
              <a:t>Etc.</a:t>
            </a:r>
            <a:endParaRPr lang="en-US" sz="7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100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10000" b="1" dirty="0">
                <a:latin typeface="+mn-lt"/>
              </a:rPr>
              <a:t>2</a:t>
            </a:r>
            <a:r>
              <a:rPr lang="en-US" sz="10000" b="1" dirty="0" smtClean="0">
                <a:latin typeface="+mn-lt"/>
              </a:rPr>
              <a:t>. Program </a:t>
            </a:r>
            <a:r>
              <a:rPr lang="en-US" sz="10000" b="1" dirty="0">
                <a:latin typeface="+mn-lt"/>
              </a:rPr>
              <a:t>Description </a:t>
            </a:r>
            <a:endParaRPr lang="en-US" sz="10000" b="1" dirty="0" smtClean="0">
              <a:latin typeface="+mn-lt"/>
            </a:endParaRPr>
          </a:p>
          <a:p>
            <a:r>
              <a:rPr lang="en-US" sz="8000" dirty="0" smtClean="0">
                <a:latin typeface="+mn-lt"/>
              </a:rPr>
              <a:t>Currently in </a:t>
            </a:r>
            <a:r>
              <a:rPr lang="en-US" sz="8000" dirty="0" smtClean="0">
                <a:latin typeface="+mn-lt"/>
              </a:rPr>
              <a:t>the </a:t>
            </a:r>
            <a:r>
              <a:rPr lang="en-US" sz="8000" dirty="0" smtClean="0">
                <a:latin typeface="+mn-lt"/>
              </a:rPr>
              <a:t>US, 1/68 children are diagnosed with ASD</a:t>
            </a:r>
            <a:endParaRPr lang="en-US" sz="8000" dirty="0" smtClean="0">
              <a:latin typeface="+mn-lt"/>
            </a:endParaRPr>
          </a:p>
          <a:p>
            <a:r>
              <a:rPr lang="en-US" sz="8000" dirty="0" smtClean="0">
                <a:latin typeface="+mn-lt"/>
              </a:rPr>
              <a:t>Late diagnosis has a dire impact on social, emotional, and financial issues.</a:t>
            </a:r>
            <a:endParaRPr lang="en-US" sz="8000" dirty="0" smtClean="0">
              <a:latin typeface="+mn-lt"/>
            </a:endParaRPr>
          </a:p>
          <a:p>
            <a:r>
              <a:rPr lang="en-US" sz="8000" dirty="0" smtClean="0">
                <a:latin typeface="+mn-lt"/>
              </a:rPr>
              <a:t> This issue is highly underappreciated topic.</a:t>
            </a:r>
            <a:endParaRPr lang="en-US" sz="80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5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5400" b="1" dirty="0" smtClean="0">
                <a:solidFill>
                  <a:srgbClr val="781D7D"/>
                </a:solidFill>
              </a:rPr>
              <a:t>Episode 2</a:t>
            </a:r>
            <a:endParaRPr lang="nl-NL" b="1" dirty="0">
              <a:solidFill>
                <a:srgbClr val="781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281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8400" b="1" dirty="0">
                <a:latin typeface="+mn-lt"/>
              </a:rPr>
              <a:t>3</a:t>
            </a:r>
            <a:r>
              <a:rPr lang="en-US" sz="8400" b="1" dirty="0" smtClean="0">
                <a:latin typeface="+mn-lt"/>
              </a:rPr>
              <a:t>. </a:t>
            </a:r>
            <a:r>
              <a:rPr lang="en-US" sz="8400" b="1" dirty="0" smtClean="0">
                <a:latin typeface="+mn-lt"/>
              </a:rPr>
              <a:t>Target Market</a:t>
            </a:r>
          </a:p>
          <a:p>
            <a:r>
              <a:rPr lang="en-US" sz="6700" dirty="0" smtClean="0">
                <a:latin typeface="+mn-lt"/>
              </a:rPr>
              <a:t>Education Professional</a:t>
            </a:r>
            <a:endParaRPr lang="en-US" sz="6700" dirty="0" smtClean="0">
              <a:latin typeface="+mn-lt"/>
            </a:endParaRPr>
          </a:p>
          <a:p>
            <a:r>
              <a:rPr lang="en-US" sz="6700" dirty="0" smtClean="0">
                <a:latin typeface="+mn-lt"/>
              </a:rPr>
              <a:t>Allied-Health Care Professionals</a:t>
            </a:r>
            <a:endParaRPr lang="en-US" sz="6700" dirty="0" smtClean="0">
              <a:latin typeface="+mn-lt"/>
            </a:endParaRPr>
          </a:p>
          <a:p>
            <a:r>
              <a:rPr lang="en-US" sz="6700" dirty="0" smtClean="0">
                <a:latin typeface="+mn-lt"/>
              </a:rPr>
              <a:t>Counseling/Social Work/Therapists</a:t>
            </a:r>
          </a:p>
          <a:p>
            <a:r>
              <a:rPr lang="en-US" sz="6700" dirty="0" smtClean="0">
                <a:latin typeface="+mn-lt"/>
              </a:rPr>
              <a:t>Geography – Global (phased)</a:t>
            </a:r>
            <a:endParaRPr lang="en-US" sz="67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94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8400" b="1" dirty="0">
                <a:latin typeface="+mn-lt"/>
              </a:rPr>
              <a:t>4</a:t>
            </a:r>
            <a:r>
              <a:rPr lang="en-US" sz="8400" b="1" dirty="0" smtClean="0">
                <a:latin typeface="+mn-lt"/>
              </a:rPr>
              <a:t>. </a:t>
            </a:r>
            <a:r>
              <a:rPr lang="en-US" sz="8400" b="1" dirty="0" smtClean="0">
                <a:latin typeface="+mn-lt"/>
              </a:rPr>
              <a:t>Program Strategy</a:t>
            </a:r>
          </a:p>
          <a:p>
            <a:r>
              <a:rPr lang="en-US" sz="6700" dirty="0" smtClean="0">
                <a:latin typeface="+mn-lt"/>
              </a:rPr>
              <a:t>Phase 1= general awareness campaign for families and communities</a:t>
            </a:r>
          </a:p>
          <a:p>
            <a:pPr lvl="1"/>
            <a:r>
              <a:rPr lang="en-US" sz="6300" dirty="0" smtClean="0">
                <a:latin typeface="+mn-lt"/>
              </a:rPr>
              <a:t>Web-Site</a:t>
            </a:r>
          </a:p>
          <a:p>
            <a:pPr lvl="1"/>
            <a:r>
              <a:rPr lang="en-US" sz="6300" dirty="0" smtClean="0">
                <a:latin typeface="+mn-lt"/>
              </a:rPr>
              <a:t>No stakes at end of education </a:t>
            </a:r>
          </a:p>
          <a:p>
            <a:pPr lvl="1"/>
            <a:r>
              <a:rPr lang="en-US" sz="6300" dirty="0" smtClean="0">
                <a:solidFill>
                  <a:srgbClr val="FF0000"/>
                </a:solidFill>
                <a:latin typeface="+mn-lt"/>
              </a:rPr>
              <a:t>ASD Ready</a:t>
            </a:r>
          </a:p>
          <a:p>
            <a:r>
              <a:rPr lang="en-US" sz="6700" dirty="0" smtClean="0">
                <a:latin typeface="+mn-lt"/>
              </a:rPr>
              <a:t>Phase 2 = making professionals ready to assist with the recognition and intervention of ASD</a:t>
            </a:r>
          </a:p>
          <a:p>
            <a:pPr lvl="1"/>
            <a:r>
              <a:rPr lang="en-US" sz="6300" dirty="0" smtClean="0">
                <a:latin typeface="+mn-lt"/>
              </a:rPr>
              <a:t>Education Professionals and Allied-Health Care Professional</a:t>
            </a:r>
          </a:p>
          <a:p>
            <a:pPr lvl="1"/>
            <a:r>
              <a:rPr lang="en-US" sz="6300" dirty="0" smtClean="0">
                <a:solidFill>
                  <a:srgbClr val="FF0000"/>
                </a:solidFill>
                <a:latin typeface="+mn-lt"/>
              </a:rPr>
              <a:t>ASD Ready</a:t>
            </a:r>
          </a:p>
          <a:p>
            <a:r>
              <a:rPr lang="en-US" sz="6700" dirty="0" smtClean="0">
                <a:latin typeface="+mn-lt"/>
              </a:rPr>
              <a:t>Phase 3 = ASD</a:t>
            </a:r>
          </a:p>
          <a:p>
            <a:pPr lvl="1"/>
            <a:r>
              <a:rPr lang="en-US" sz="6300" dirty="0" smtClean="0">
                <a:latin typeface="+mn-lt"/>
              </a:rPr>
              <a:t>Allied Health Care Professional</a:t>
            </a:r>
          </a:p>
          <a:p>
            <a:pPr lvl="1"/>
            <a:r>
              <a:rPr lang="en-US" sz="6300" dirty="0" smtClean="0">
                <a:solidFill>
                  <a:srgbClr val="FF0000"/>
                </a:solidFill>
                <a:latin typeface="+mn-lt"/>
              </a:rPr>
              <a:t>ASD Fellow</a:t>
            </a:r>
            <a:endParaRPr lang="en-US" sz="6300" dirty="0" smtClean="0">
              <a:solidFill>
                <a:srgbClr val="FF0000"/>
              </a:solidFill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04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28600" y="1143000"/>
            <a:ext cx="7086600" cy="4800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8400" b="1" dirty="0">
                <a:latin typeface="+mn-lt"/>
              </a:rPr>
              <a:t>5</a:t>
            </a:r>
            <a:r>
              <a:rPr lang="en-US" sz="8400" b="1" dirty="0" smtClean="0">
                <a:latin typeface="+mn-lt"/>
              </a:rPr>
              <a:t>. Delivery Plan</a:t>
            </a:r>
          </a:p>
          <a:p>
            <a:r>
              <a:rPr lang="en-US" sz="6700" dirty="0" smtClean="0">
                <a:latin typeface="+mn-lt"/>
              </a:rPr>
              <a:t>Phase 1</a:t>
            </a:r>
          </a:p>
          <a:p>
            <a:pPr lvl="1"/>
            <a:r>
              <a:rPr lang="en-US" sz="5600" dirty="0" smtClean="0">
                <a:latin typeface="+mn-lt"/>
              </a:rPr>
              <a:t>No</a:t>
            </a:r>
            <a:r>
              <a:rPr lang="en-US" sz="5600" dirty="0" smtClean="0">
                <a:latin typeface="+mn-lt"/>
              </a:rPr>
              <a:t> Stakes</a:t>
            </a:r>
          </a:p>
          <a:p>
            <a:pPr lvl="1"/>
            <a:r>
              <a:rPr lang="en-US" sz="5600" dirty="0" smtClean="0">
                <a:latin typeface="+mn-lt"/>
              </a:rPr>
              <a:t>Videos, Examples</a:t>
            </a:r>
            <a:endParaRPr lang="en-US" sz="5600" dirty="0" smtClean="0">
              <a:latin typeface="+mn-lt"/>
            </a:endParaRPr>
          </a:p>
          <a:p>
            <a:pPr lvl="1"/>
            <a:r>
              <a:rPr lang="en-US" sz="5600" dirty="0" smtClean="0">
                <a:latin typeface="+mn-lt"/>
              </a:rPr>
              <a:t>Online</a:t>
            </a:r>
          </a:p>
          <a:p>
            <a:pPr lvl="1"/>
            <a:r>
              <a:rPr lang="en-US" sz="5600" dirty="0" smtClean="0">
                <a:latin typeface="+mn-lt"/>
              </a:rPr>
              <a:t>Includes Training and Quizlets</a:t>
            </a:r>
          </a:p>
          <a:p>
            <a:pPr lvl="1"/>
            <a:r>
              <a:rPr lang="en-US" sz="5600" dirty="0" smtClean="0">
                <a:latin typeface="+mn-lt"/>
              </a:rPr>
              <a:t>Certificate</a:t>
            </a:r>
            <a:endParaRPr lang="en-US" sz="5600" dirty="0" smtClean="0">
              <a:latin typeface="+mn-lt"/>
            </a:endParaRPr>
          </a:p>
          <a:p>
            <a:r>
              <a:rPr lang="en-US" sz="6700" dirty="0" smtClean="0">
                <a:latin typeface="+mn-lt"/>
              </a:rPr>
              <a:t>Phase 2</a:t>
            </a:r>
          </a:p>
          <a:p>
            <a:pPr lvl="1"/>
            <a:r>
              <a:rPr lang="en-US" sz="5600" dirty="0" smtClean="0">
                <a:latin typeface="+mn-lt"/>
              </a:rPr>
              <a:t>Medium</a:t>
            </a:r>
          </a:p>
          <a:p>
            <a:pPr lvl="1"/>
            <a:r>
              <a:rPr lang="en-US" sz="5600" dirty="0" smtClean="0">
                <a:latin typeface="+mn-lt"/>
              </a:rPr>
              <a:t>Online Exam</a:t>
            </a:r>
          </a:p>
          <a:p>
            <a:pPr lvl="1"/>
            <a:r>
              <a:rPr lang="en-US" sz="5600" dirty="0" smtClean="0">
                <a:latin typeface="+mn-lt"/>
              </a:rPr>
              <a:t>In partnership with ARC as ad-on to FA/CPR</a:t>
            </a:r>
          </a:p>
          <a:p>
            <a:r>
              <a:rPr lang="en-US" sz="6700" dirty="0" smtClean="0">
                <a:latin typeface="+mn-lt"/>
              </a:rPr>
              <a:t>Phase 3</a:t>
            </a:r>
            <a:endParaRPr lang="en-US" sz="6700" dirty="0">
              <a:latin typeface="+mn-lt"/>
            </a:endParaRPr>
          </a:p>
          <a:p>
            <a:pPr lvl="1"/>
            <a:r>
              <a:rPr lang="en-US" sz="5600" dirty="0" smtClean="0">
                <a:latin typeface="+mn-lt"/>
              </a:rPr>
              <a:t>Medium Stakes and </a:t>
            </a:r>
            <a:r>
              <a:rPr lang="en-US" sz="5600" dirty="0">
                <a:latin typeface="+mn-lt"/>
              </a:rPr>
              <a:t>R</a:t>
            </a:r>
            <a:r>
              <a:rPr lang="en-US" sz="5600" dirty="0" smtClean="0">
                <a:latin typeface="+mn-lt"/>
              </a:rPr>
              <a:t>emote Proctoring</a:t>
            </a:r>
          </a:p>
          <a:p>
            <a:pPr lvl="1"/>
            <a:r>
              <a:rPr lang="en-US" sz="5600" dirty="0" smtClean="0">
                <a:latin typeface="+mn-lt"/>
              </a:rPr>
              <a:t>Performance based exam</a:t>
            </a:r>
          </a:p>
          <a:p>
            <a:pPr lvl="1"/>
            <a:r>
              <a:rPr lang="en-US" sz="5600" dirty="0" smtClean="0">
                <a:latin typeface="+mn-lt"/>
              </a:rPr>
              <a:t>Video and Audio</a:t>
            </a:r>
            <a:endParaRPr lang="en-US" sz="5600" dirty="0" smtClean="0">
              <a:latin typeface="+mn-lt"/>
            </a:endParaRPr>
          </a:p>
          <a:p>
            <a:pPr marL="0" indent="0">
              <a:buNone/>
            </a:pPr>
            <a:endParaRPr lang="en-US" sz="11200" dirty="0" smtClean="0">
              <a:latin typeface="+mn-lt"/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35824-FF19-414C-83C3-F1CF01D73E8C}" type="datetime1">
              <a:rPr lang="en-US" smtClean="0"/>
              <a:pPr/>
              <a:t>3/3/2015</a:t>
            </a:fld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213AA-8624-4366-AD50-CFD44A2A5D5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59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5400" b="1" dirty="0" smtClean="0">
                <a:solidFill>
                  <a:srgbClr val="781D7D"/>
                </a:solidFill>
              </a:rPr>
              <a:t>Episode 3</a:t>
            </a:r>
            <a:endParaRPr lang="nl-NL" b="1" dirty="0">
              <a:solidFill>
                <a:srgbClr val="781D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00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63</Words>
  <Application>Microsoft Office PowerPoint</Application>
  <PresentationFormat>On-screen Show (4:3)</PresentationFormat>
  <Paragraphs>115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Office Theme</vt:lpstr>
      <vt:lpstr>1_Custom Design</vt:lpstr>
      <vt:lpstr>Hackathon</vt:lpstr>
      <vt:lpstr>Episode 1</vt:lpstr>
      <vt:lpstr>PowerPoint Presentation</vt:lpstr>
      <vt:lpstr>PowerPoint Presentation</vt:lpstr>
      <vt:lpstr>Episode 2</vt:lpstr>
      <vt:lpstr>PowerPoint Presentation</vt:lpstr>
      <vt:lpstr>PowerPoint Presentation</vt:lpstr>
      <vt:lpstr>PowerPoint Presentation</vt:lpstr>
      <vt:lpstr>Episode 3</vt:lpstr>
      <vt:lpstr>PowerPoint Presentation</vt:lpstr>
      <vt:lpstr>PowerPoint Presentation</vt:lpstr>
      <vt:lpstr>Final considerations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Chuck Phillips</dc:creator>
  <cp:lastModifiedBy>bonecrusher</cp:lastModifiedBy>
  <cp:revision>34</cp:revision>
  <dcterms:created xsi:type="dcterms:W3CDTF">2014-11-14T13:58:02Z</dcterms:created>
  <dcterms:modified xsi:type="dcterms:W3CDTF">2015-03-03T18:53:23Z</dcterms:modified>
</cp:coreProperties>
</file>